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42" r:id="rId2"/>
    <p:sldId id="343" r:id="rId3"/>
    <p:sldId id="323" r:id="rId4"/>
    <p:sldId id="339" r:id="rId5"/>
    <p:sldId id="340" r:id="rId6"/>
    <p:sldId id="341" r:id="rId7"/>
    <p:sldId id="338" r:id="rId8"/>
    <p:sldId id="324" r:id="rId9"/>
    <p:sldId id="356" r:id="rId10"/>
    <p:sldId id="320" r:id="rId11"/>
    <p:sldId id="321" r:id="rId12"/>
    <p:sldId id="335" r:id="rId13"/>
    <p:sldId id="325" r:id="rId14"/>
    <p:sldId id="334" r:id="rId15"/>
    <p:sldId id="357" r:id="rId16"/>
    <p:sldId id="327" r:id="rId17"/>
    <p:sldId id="328" r:id="rId18"/>
    <p:sldId id="329" r:id="rId19"/>
    <p:sldId id="330" r:id="rId20"/>
    <p:sldId id="331" r:id="rId21"/>
    <p:sldId id="332" r:id="rId22"/>
    <p:sldId id="33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40" autoAdjust="0"/>
    <p:restoredTop sz="79581" autoAdjust="0"/>
  </p:normalViewPr>
  <p:slideViewPr>
    <p:cSldViewPr snapToGrid="0">
      <p:cViewPr varScale="1">
        <p:scale>
          <a:sx n="50" d="100"/>
          <a:sy n="50" d="100"/>
        </p:scale>
        <p:origin x="1304" y="4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abck-fs01\AllCouncilServices\Community%20and%20Culture\Community%20Planning\Communities%20and%20Partnership\Community%20Planning\ABOIP%20&amp;%20Delivery%20Plans\2024-2034\Development%20of%20ABOIP\ABOIP%20Consultation%20Data\Online%20data%20updates\Data%20for%20externals\BAC%20ABOIP%20dat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gd-GB"/>
              <a:t>Theme</a:t>
            </a:r>
            <a:r>
              <a:rPr lang="gd-GB" baseline="0"/>
              <a:t> rank by age group</a:t>
            </a:r>
            <a:endParaRPr lang="en-GB"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lineChart>
        <c:grouping val="standard"/>
        <c:varyColors val="0"/>
        <c:ser>
          <c:idx val="0"/>
          <c:order val="0"/>
          <c:tx>
            <c:strRef>
              <c:f>'Age analysis'!$C$2185</c:f>
              <c:strCache>
                <c:ptCount val="1"/>
                <c:pt idx="0">
                  <c:v>Climate Change</c:v>
                </c:pt>
              </c:strCache>
            </c:strRef>
          </c:tx>
          <c:spPr>
            <a:ln w="28575" cap="rnd">
              <a:solidFill>
                <a:srgbClr val="FF66FF"/>
              </a:solidFill>
              <a:round/>
            </a:ln>
            <a:effectLst/>
          </c:spPr>
          <c:marker>
            <c:symbol val="none"/>
          </c:marker>
          <c:cat>
            <c:strRef>
              <c:f>'Age analysis'!$D$2184:$L$2184</c:f>
              <c:strCache>
                <c:ptCount val="9"/>
                <c:pt idx="0">
                  <c:v>0-15</c:v>
                </c:pt>
                <c:pt idx="1">
                  <c:v>16-24</c:v>
                </c:pt>
                <c:pt idx="2">
                  <c:v>25-34</c:v>
                </c:pt>
                <c:pt idx="3">
                  <c:v>35-44</c:v>
                </c:pt>
                <c:pt idx="4">
                  <c:v>45-54</c:v>
                </c:pt>
                <c:pt idx="5">
                  <c:v>55-64</c:v>
                </c:pt>
                <c:pt idx="6">
                  <c:v>65-74</c:v>
                </c:pt>
                <c:pt idx="7">
                  <c:v>75-84</c:v>
                </c:pt>
                <c:pt idx="8">
                  <c:v>85+</c:v>
                </c:pt>
              </c:strCache>
            </c:strRef>
          </c:cat>
          <c:val>
            <c:numRef>
              <c:f>'Age analysis'!$D$2185:$L$2185</c:f>
              <c:numCache>
                <c:formatCode>General</c:formatCode>
                <c:ptCount val="9"/>
                <c:pt idx="0">
                  <c:v>3</c:v>
                </c:pt>
                <c:pt idx="1">
                  <c:v>4</c:v>
                </c:pt>
                <c:pt idx="2">
                  <c:v>6</c:v>
                </c:pt>
                <c:pt idx="3">
                  <c:v>5</c:v>
                </c:pt>
                <c:pt idx="4">
                  <c:v>6</c:v>
                </c:pt>
                <c:pt idx="5">
                  <c:v>6</c:v>
                </c:pt>
                <c:pt idx="6">
                  <c:v>5</c:v>
                </c:pt>
                <c:pt idx="7">
                  <c:v>6</c:v>
                </c:pt>
                <c:pt idx="8">
                  <c:v>4</c:v>
                </c:pt>
              </c:numCache>
            </c:numRef>
          </c:val>
          <c:smooth val="0"/>
          <c:extLst>
            <c:ext xmlns:c16="http://schemas.microsoft.com/office/drawing/2014/chart" uri="{C3380CC4-5D6E-409C-BE32-E72D297353CC}">
              <c16:uniqueId val="{00000000-6ED1-4F64-B801-1C61278AA224}"/>
            </c:ext>
          </c:extLst>
        </c:ser>
        <c:ser>
          <c:idx val="1"/>
          <c:order val="1"/>
          <c:tx>
            <c:strRef>
              <c:f>'Age analysis'!$C$2186</c:f>
              <c:strCache>
                <c:ptCount val="1"/>
                <c:pt idx="0">
                  <c:v>Community Wellbeing</c:v>
                </c:pt>
              </c:strCache>
            </c:strRef>
          </c:tx>
          <c:spPr>
            <a:ln w="28575" cap="rnd">
              <a:solidFill>
                <a:schemeClr val="accent2"/>
              </a:solidFill>
              <a:round/>
            </a:ln>
            <a:effectLst/>
          </c:spPr>
          <c:marker>
            <c:symbol val="none"/>
          </c:marker>
          <c:cat>
            <c:strRef>
              <c:f>'Age analysis'!$D$2184:$L$2184</c:f>
              <c:strCache>
                <c:ptCount val="9"/>
                <c:pt idx="0">
                  <c:v>0-15</c:v>
                </c:pt>
                <c:pt idx="1">
                  <c:v>16-24</c:v>
                </c:pt>
                <c:pt idx="2">
                  <c:v>25-34</c:v>
                </c:pt>
                <c:pt idx="3">
                  <c:v>35-44</c:v>
                </c:pt>
                <c:pt idx="4">
                  <c:v>45-54</c:v>
                </c:pt>
                <c:pt idx="5">
                  <c:v>55-64</c:v>
                </c:pt>
                <c:pt idx="6">
                  <c:v>65-74</c:v>
                </c:pt>
                <c:pt idx="7">
                  <c:v>75-84</c:v>
                </c:pt>
                <c:pt idx="8">
                  <c:v>85+</c:v>
                </c:pt>
              </c:strCache>
            </c:strRef>
          </c:cat>
          <c:val>
            <c:numRef>
              <c:f>'Age analysis'!$D$2186:$L$2186</c:f>
              <c:numCache>
                <c:formatCode>General</c:formatCode>
                <c:ptCount val="9"/>
                <c:pt idx="0">
                  <c:v>4</c:v>
                </c:pt>
                <c:pt idx="1">
                  <c:v>2</c:v>
                </c:pt>
                <c:pt idx="2">
                  <c:v>2</c:v>
                </c:pt>
                <c:pt idx="3">
                  <c:v>1</c:v>
                </c:pt>
                <c:pt idx="4">
                  <c:v>2</c:v>
                </c:pt>
                <c:pt idx="5">
                  <c:v>2</c:v>
                </c:pt>
                <c:pt idx="6">
                  <c:v>3</c:v>
                </c:pt>
                <c:pt idx="7">
                  <c:v>2</c:v>
                </c:pt>
                <c:pt idx="8">
                  <c:v>2</c:v>
                </c:pt>
              </c:numCache>
            </c:numRef>
          </c:val>
          <c:smooth val="0"/>
          <c:extLst>
            <c:ext xmlns:c16="http://schemas.microsoft.com/office/drawing/2014/chart" uri="{C3380CC4-5D6E-409C-BE32-E72D297353CC}">
              <c16:uniqueId val="{00000001-6ED1-4F64-B801-1C61278AA224}"/>
            </c:ext>
          </c:extLst>
        </c:ser>
        <c:ser>
          <c:idx val="2"/>
          <c:order val="2"/>
          <c:tx>
            <c:strRef>
              <c:f>'Age analysis'!$C$2187</c:f>
              <c:strCache>
                <c:ptCount val="1"/>
                <c:pt idx="0">
                  <c:v>Digital Inclusion</c:v>
                </c:pt>
              </c:strCache>
            </c:strRef>
          </c:tx>
          <c:spPr>
            <a:ln w="28575" cap="rnd">
              <a:solidFill>
                <a:schemeClr val="accent3"/>
              </a:solidFill>
              <a:round/>
            </a:ln>
            <a:effectLst/>
          </c:spPr>
          <c:marker>
            <c:symbol val="none"/>
          </c:marker>
          <c:cat>
            <c:strRef>
              <c:f>'Age analysis'!$D$2184:$L$2184</c:f>
              <c:strCache>
                <c:ptCount val="9"/>
                <c:pt idx="0">
                  <c:v>0-15</c:v>
                </c:pt>
                <c:pt idx="1">
                  <c:v>16-24</c:v>
                </c:pt>
                <c:pt idx="2">
                  <c:v>25-34</c:v>
                </c:pt>
                <c:pt idx="3">
                  <c:v>35-44</c:v>
                </c:pt>
                <c:pt idx="4">
                  <c:v>45-54</c:v>
                </c:pt>
                <c:pt idx="5">
                  <c:v>55-64</c:v>
                </c:pt>
                <c:pt idx="6">
                  <c:v>65-74</c:v>
                </c:pt>
                <c:pt idx="7">
                  <c:v>75-84</c:v>
                </c:pt>
                <c:pt idx="8">
                  <c:v>85+</c:v>
                </c:pt>
              </c:strCache>
            </c:strRef>
          </c:cat>
          <c:val>
            <c:numRef>
              <c:f>'Age analysis'!$D$2187:$L$2187</c:f>
              <c:numCache>
                <c:formatCode>General</c:formatCode>
                <c:ptCount val="9"/>
                <c:pt idx="0">
                  <c:v>6</c:v>
                </c:pt>
                <c:pt idx="1">
                  <c:v>6</c:v>
                </c:pt>
                <c:pt idx="2">
                  <c:v>7</c:v>
                </c:pt>
                <c:pt idx="3">
                  <c:v>7</c:v>
                </c:pt>
                <c:pt idx="4">
                  <c:v>7</c:v>
                </c:pt>
                <c:pt idx="5">
                  <c:v>7</c:v>
                </c:pt>
                <c:pt idx="6">
                  <c:v>6</c:v>
                </c:pt>
                <c:pt idx="7">
                  <c:v>5</c:v>
                </c:pt>
                <c:pt idx="8">
                  <c:v>6</c:v>
                </c:pt>
              </c:numCache>
            </c:numRef>
          </c:val>
          <c:smooth val="0"/>
          <c:extLst>
            <c:ext xmlns:c16="http://schemas.microsoft.com/office/drawing/2014/chart" uri="{C3380CC4-5D6E-409C-BE32-E72D297353CC}">
              <c16:uniqueId val="{00000002-6ED1-4F64-B801-1C61278AA224}"/>
            </c:ext>
          </c:extLst>
        </c:ser>
        <c:ser>
          <c:idx val="3"/>
          <c:order val="3"/>
          <c:tx>
            <c:strRef>
              <c:f>'Age analysis'!$C$2188</c:f>
              <c:strCache>
                <c:ptCount val="1"/>
                <c:pt idx="0">
                  <c:v>Diverse Economy and Skilled Workforce</c:v>
                </c:pt>
              </c:strCache>
            </c:strRef>
          </c:tx>
          <c:spPr>
            <a:ln w="28575" cap="rnd">
              <a:solidFill>
                <a:schemeClr val="accent4"/>
              </a:solidFill>
              <a:round/>
            </a:ln>
            <a:effectLst/>
          </c:spPr>
          <c:marker>
            <c:symbol val="none"/>
          </c:marker>
          <c:cat>
            <c:strRef>
              <c:f>'Age analysis'!$D$2184:$L$2184</c:f>
              <c:strCache>
                <c:ptCount val="9"/>
                <c:pt idx="0">
                  <c:v>0-15</c:v>
                </c:pt>
                <c:pt idx="1">
                  <c:v>16-24</c:v>
                </c:pt>
                <c:pt idx="2">
                  <c:v>25-34</c:v>
                </c:pt>
                <c:pt idx="3">
                  <c:v>35-44</c:v>
                </c:pt>
                <c:pt idx="4">
                  <c:v>45-54</c:v>
                </c:pt>
                <c:pt idx="5">
                  <c:v>55-64</c:v>
                </c:pt>
                <c:pt idx="6">
                  <c:v>65-74</c:v>
                </c:pt>
                <c:pt idx="7">
                  <c:v>75-84</c:v>
                </c:pt>
                <c:pt idx="8">
                  <c:v>85+</c:v>
                </c:pt>
              </c:strCache>
            </c:strRef>
          </c:cat>
          <c:val>
            <c:numRef>
              <c:f>'Age analysis'!$D$2188:$L$2188</c:f>
              <c:numCache>
                <c:formatCode>General</c:formatCode>
                <c:ptCount val="9"/>
                <c:pt idx="0">
                  <c:v>7</c:v>
                </c:pt>
                <c:pt idx="1">
                  <c:v>5</c:v>
                </c:pt>
                <c:pt idx="2">
                  <c:v>5</c:v>
                </c:pt>
                <c:pt idx="3">
                  <c:v>3</c:v>
                </c:pt>
                <c:pt idx="4">
                  <c:v>5</c:v>
                </c:pt>
                <c:pt idx="5">
                  <c:v>4</c:v>
                </c:pt>
                <c:pt idx="6">
                  <c:v>4</c:v>
                </c:pt>
                <c:pt idx="7">
                  <c:v>4</c:v>
                </c:pt>
                <c:pt idx="8">
                  <c:v>7</c:v>
                </c:pt>
              </c:numCache>
            </c:numRef>
          </c:val>
          <c:smooth val="0"/>
          <c:extLst>
            <c:ext xmlns:c16="http://schemas.microsoft.com/office/drawing/2014/chart" uri="{C3380CC4-5D6E-409C-BE32-E72D297353CC}">
              <c16:uniqueId val="{00000003-6ED1-4F64-B801-1C61278AA224}"/>
            </c:ext>
          </c:extLst>
        </c:ser>
        <c:ser>
          <c:idx val="4"/>
          <c:order val="4"/>
          <c:tx>
            <c:strRef>
              <c:f>'Age analysis'!$C$2189</c:f>
              <c:strCache>
                <c:ptCount val="1"/>
                <c:pt idx="0">
                  <c:v>Financial Inclusion</c:v>
                </c:pt>
              </c:strCache>
            </c:strRef>
          </c:tx>
          <c:spPr>
            <a:ln w="28575" cap="rnd">
              <a:solidFill>
                <a:srgbClr val="5B9BD5"/>
              </a:solidFill>
              <a:round/>
            </a:ln>
            <a:effectLst/>
          </c:spPr>
          <c:marker>
            <c:symbol val="none"/>
          </c:marker>
          <c:cat>
            <c:strRef>
              <c:f>'Age analysis'!$D$2184:$L$2184</c:f>
              <c:strCache>
                <c:ptCount val="9"/>
                <c:pt idx="0">
                  <c:v>0-15</c:v>
                </c:pt>
                <c:pt idx="1">
                  <c:v>16-24</c:v>
                </c:pt>
                <c:pt idx="2">
                  <c:v>25-34</c:v>
                </c:pt>
                <c:pt idx="3">
                  <c:v>35-44</c:v>
                </c:pt>
                <c:pt idx="4">
                  <c:v>45-54</c:v>
                </c:pt>
                <c:pt idx="5">
                  <c:v>55-64</c:v>
                </c:pt>
                <c:pt idx="6">
                  <c:v>65-74</c:v>
                </c:pt>
                <c:pt idx="7">
                  <c:v>75-84</c:v>
                </c:pt>
                <c:pt idx="8">
                  <c:v>85+</c:v>
                </c:pt>
              </c:strCache>
            </c:strRef>
          </c:cat>
          <c:val>
            <c:numRef>
              <c:f>'Age analysis'!$D$2189:$L$2189</c:f>
              <c:numCache>
                <c:formatCode>General</c:formatCode>
                <c:ptCount val="9"/>
                <c:pt idx="0">
                  <c:v>1</c:v>
                </c:pt>
                <c:pt idx="1">
                  <c:v>2</c:v>
                </c:pt>
                <c:pt idx="2">
                  <c:v>1</c:v>
                </c:pt>
                <c:pt idx="3">
                  <c:v>6</c:v>
                </c:pt>
                <c:pt idx="4">
                  <c:v>4</c:v>
                </c:pt>
                <c:pt idx="5">
                  <c:v>5</c:v>
                </c:pt>
                <c:pt idx="6">
                  <c:v>7</c:v>
                </c:pt>
                <c:pt idx="7">
                  <c:v>7</c:v>
                </c:pt>
                <c:pt idx="8">
                  <c:v>3</c:v>
                </c:pt>
              </c:numCache>
            </c:numRef>
          </c:val>
          <c:smooth val="0"/>
          <c:extLst>
            <c:ext xmlns:c16="http://schemas.microsoft.com/office/drawing/2014/chart" uri="{C3380CC4-5D6E-409C-BE32-E72D297353CC}">
              <c16:uniqueId val="{00000004-6ED1-4F64-B801-1C61278AA224}"/>
            </c:ext>
          </c:extLst>
        </c:ser>
        <c:ser>
          <c:idx val="5"/>
          <c:order val="5"/>
          <c:tx>
            <c:strRef>
              <c:f>'Age analysis'!$C$2190</c:f>
              <c:strCache>
                <c:ptCount val="1"/>
                <c:pt idx="0">
                  <c:v>Housing</c:v>
                </c:pt>
              </c:strCache>
            </c:strRef>
          </c:tx>
          <c:spPr>
            <a:ln w="28575" cap="rnd">
              <a:solidFill>
                <a:schemeClr val="accent6"/>
              </a:solidFill>
              <a:round/>
            </a:ln>
            <a:effectLst/>
          </c:spPr>
          <c:marker>
            <c:symbol val="none"/>
          </c:marker>
          <c:cat>
            <c:strRef>
              <c:f>'Age analysis'!$D$2184:$L$2184</c:f>
              <c:strCache>
                <c:ptCount val="9"/>
                <c:pt idx="0">
                  <c:v>0-15</c:v>
                </c:pt>
                <c:pt idx="1">
                  <c:v>16-24</c:v>
                </c:pt>
                <c:pt idx="2">
                  <c:v>25-34</c:v>
                </c:pt>
                <c:pt idx="3">
                  <c:v>35-44</c:v>
                </c:pt>
                <c:pt idx="4">
                  <c:v>45-54</c:v>
                </c:pt>
                <c:pt idx="5">
                  <c:v>55-64</c:v>
                </c:pt>
                <c:pt idx="6">
                  <c:v>65-74</c:v>
                </c:pt>
                <c:pt idx="7">
                  <c:v>75-84</c:v>
                </c:pt>
                <c:pt idx="8">
                  <c:v>85+</c:v>
                </c:pt>
              </c:strCache>
            </c:strRef>
          </c:cat>
          <c:val>
            <c:numRef>
              <c:f>'Age analysis'!$D$2190:$L$2190</c:f>
              <c:numCache>
                <c:formatCode>General</c:formatCode>
                <c:ptCount val="9"/>
                <c:pt idx="0">
                  <c:v>2</c:v>
                </c:pt>
                <c:pt idx="1">
                  <c:v>7</c:v>
                </c:pt>
                <c:pt idx="2">
                  <c:v>3</c:v>
                </c:pt>
                <c:pt idx="3">
                  <c:v>4</c:v>
                </c:pt>
                <c:pt idx="4">
                  <c:v>3</c:v>
                </c:pt>
                <c:pt idx="5">
                  <c:v>3</c:v>
                </c:pt>
                <c:pt idx="6">
                  <c:v>2</c:v>
                </c:pt>
                <c:pt idx="7">
                  <c:v>3</c:v>
                </c:pt>
                <c:pt idx="8">
                  <c:v>5</c:v>
                </c:pt>
              </c:numCache>
            </c:numRef>
          </c:val>
          <c:smooth val="0"/>
          <c:extLst>
            <c:ext xmlns:c16="http://schemas.microsoft.com/office/drawing/2014/chart" uri="{C3380CC4-5D6E-409C-BE32-E72D297353CC}">
              <c16:uniqueId val="{00000005-6ED1-4F64-B801-1C61278AA224}"/>
            </c:ext>
          </c:extLst>
        </c:ser>
        <c:ser>
          <c:idx val="6"/>
          <c:order val="6"/>
          <c:tx>
            <c:strRef>
              <c:f>'Age analysis'!$C$2191</c:f>
              <c:strCache>
                <c:ptCount val="1"/>
                <c:pt idx="0">
                  <c:v>Transport Infrastructure</c:v>
                </c:pt>
              </c:strCache>
            </c:strRef>
          </c:tx>
          <c:spPr>
            <a:ln w="28575" cap="rnd">
              <a:solidFill>
                <a:srgbClr val="264478"/>
              </a:solidFill>
              <a:round/>
            </a:ln>
            <a:effectLst/>
          </c:spPr>
          <c:marker>
            <c:symbol val="none"/>
          </c:marker>
          <c:cat>
            <c:strRef>
              <c:f>'Age analysis'!$D$2184:$L$2184</c:f>
              <c:strCache>
                <c:ptCount val="9"/>
                <c:pt idx="0">
                  <c:v>0-15</c:v>
                </c:pt>
                <c:pt idx="1">
                  <c:v>16-24</c:v>
                </c:pt>
                <c:pt idx="2">
                  <c:v>25-34</c:v>
                </c:pt>
                <c:pt idx="3">
                  <c:v>35-44</c:v>
                </c:pt>
                <c:pt idx="4">
                  <c:v>45-54</c:v>
                </c:pt>
                <c:pt idx="5">
                  <c:v>55-64</c:v>
                </c:pt>
                <c:pt idx="6">
                  <c:v>65-74</c:v>
                </c:pt>
                <c:pt idx="7">
                  <c:v>75-84</c:v>
                </c:pt>
                <c:pt idx="8">
                  <c:v>85+</c:v>
                </c:pt>
              </c:strCache>
            </c:strRef>
          </c:cat>
          <c:val>
            <c:numRef>
              <c:f>'Age analysis'!$D$2191:$L$2191</c:f>
              <c:numCache>
                <c:formatCode>General</c:formatCode>
                <c:ptCount val="9"/>
                <c:pt idx="0">
                  <c:v>5</c:v>
                </c:pt>
                <c:pt idx="1">
                  <c:v>1</c:v>
                </c:pt>
                <c:pt idx="2">
                  <c:v>4</c:v>
                </c:pt>
                <c:pt idx="3">
                  <c:v>2</c:v>
                </c:pt>
                <c:pt idx="4">
                  <c:v>1</c:v>
                </c:pt>
                <c:pt idx="5">
                  <c:v>1</c:v>
                </c:pt>
                <c:pt idx="6">
                  <c:v>1</c:v>
                </c:pt>
                <c:pt idx="7">
                  <c:v>1</c:v>
                </c:pt>
                <c:pt idx="8">
                  <c:v>1</c:v>
                </c:pt>
              </c:numCache>
            </c:numRef>
          </c:val>
          <c:smooth val="0"/>
          <c:extLst>
            <c:ext xmlns:c16="http://schemas.microsoft.com/office/drawing/2014/chart" uri="{C3380CC4-5D6E-409C-BE32-E72D297353CC}">
              <c16:uniqueId val="{00000006-6ED1-4F64-B801-1C61278AA224}"/>
            </c:ext>
          </c:extLst>
        </c:ser>
        <c:dLbls>
          <c:showLegendKey val="0"/>
          <c:showVal val="0"/>
          <c:showCatName val="0"/>
          <c:showSerName val="0"/>
          <c:showPercent val="0"/>
          <c:showBubbleSize val="0"/>
        </c:dLbls>
        <c:smooth val="0"/>
        <c:axId val="1298853344"/>
        <c:axId val="1298841696"/>
      </c:lineChart>
      <c:catAx>
        <c:axId val="1298853344"/>
        <c:scaling>
          <c:orientation val="minMax"/>
        </c:scaling>
        <c:delete val="0"/>
        <c:axPos val="t"/>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gd-GB"/>
          </a:p>
        </c:txPr>
        <c:crossAx val="1298841696"/>
        <c:crosses val="autoZero"/>
        <c:auto val="1"/>
        <c:lblAlgn val="ctr"/>
        <c:lblOffset val="100"/>
        <c:noMultiLvlLbl val="0"/>
      </c:catAx>
      <c:valAx>
        <c:axId val="1298841696"/>
        <c:scaling>
          <c:orientation val="maxMin"/>
          <c:max val="7.02"/>
          <c:min val="0.98"/>
        </c:scaling>
        <c:delete val="0"/>
        <c:axPos val="l"/>
        <c:majorGridlines>
          <c:spPr>
            <a:ln w="9525" cap="flat" cmpd="sng" algn="ctr">
              <a:no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gd-GB"/>
          </a:p>
        </c:txPr>
        <c:crossAx val="129885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gd-GB"/>
        </a:p>
      </c:txPr>
    </c:legend>
    <c:plotVisOnly val="1"/>
    <c:dispBlanksAs val="gap"/>
    <c:showDLblsOverMax val="0"/>
  </c:chart>
  <c:spPr>
    <a:solidFill>
      <a:schemeClr val="bg1"/>
    </a:solidFill>
    <a:ln w="12700" cap="flat" cmpd="sng" algn="ctr">
      <a:solidFill>
        <a:schemeClr val="tx1"/>
      </a:solidFill>
      <a:round/>
    </a:ln>
    <a:effectLst/>
  </c:spPr>
  <c:txPr>
    <a:bodyPr/>
    <a:lstStyle/>
    <a:p>
      <a:pPr>
        <a:defRPr/>
      </a:pPr>
      <a:endParaRPr lang="gd-GB"/>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70EBB6-3701-43A9-841D-754F91FD69EE}" type="datetimeFigureOut">
              <a:rPr lang="en-GB" smtClean="0"/>
              <a:t>28/08/2025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98BE31-AEEB-42AE-8115-5064AB88AD5D}" type="slidenum">
              <a:rPr lang="en-GB" smtClean="0"/>
              <a:t>‹#›</a:t>
            </a:fld>
            <a:endParaRPr lang="en-GB" dirty="0"/>
          </a:p>
        </p:txBody>
      </p:sp>
    </p:spTree>
    <p:extLst>
      <p:ext uri="{BB962C8B-B14F-4D97-AF65-F5344CB8AC3E}">
        <p14:creationId xmlns:p14="http://schemas.microsoft.com/office/powerpoint/2010/main" val="3613599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1</a:t>
            </a:fld>
            <a:endParaRPr lang="en-GB" dirty="0"/>
          </a:p>
        </p:txBody>
      </p:sp>
    </p:spTree>
    <p:extLst>
      <p:ext uri="{BB962C8B-B14F-4D97-AF65-F5344CB8AC3E}">
        <p14:creationId xmlns:p14="http://schemas.microsoft.com/office/powerpoint/2010/main" val="3438559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3</a:t>
            </a:fld>
            <a:endParaRPr lang="en-GB" dirty="0"/>
          </a:p>
        </p:txBody>
      </p:sp>
    </p:spTree>
    <p:extLst>
      <p:ext uri="{BB962C8B-B14F-4D97-AF65-F5344CB8AC3E}">
        <p14:creationId xmlns:p14="http://schemas.microsoft.com/office/powerpoint/2010/main" val="2569271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4</a:t>
            </a:fld>
            <a:endParaRPr lang="en-GB" dirty="0"/>
          </a:p>
        </p:txBody>
      </p:sp>
    </p:spTree>
    <p:extLst>
      <p:ext uri="{BB962C8B-B14F-4D97-AF65-F5344CB8AC3E}">
        <p14:creationId xmlns:p14="http://schemas.microsoft.com/office/powerpoint/2010/main" val="2313324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5</a:t>
            </a:fld>
            <a:endParaRPr lang="en-GB" dirty="0"/>
          </a:p>
        </p:txBody>
      </p:sp>
    </p:spTree>
    <p:extLst>
      <p:ext uri="{BB962C8B-B14F-4D97-AF65-F5344CB8AC3E}">
        <p14:creationId xmlns:p14="http://schemas.microsoft.com/office/powerpoint/2010/main" val="1045203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6</a:t>
            </a:fld>
            <a:endParaRPr lang="en-GB" dirty="0"/>
          </a:p>
        </p:txBody>
      </p:sp>
    </p:spTree>
    <p:extLst>
      <p:ext uri="{BB962C8B-B14F-4D97-AF65-F5344CB8AC3E}">
        <p14:creationId xmlns:p14="http://schemas.microsoft.com/office/powerpoint/2010/main" val="1487516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7</a:t>
            </a:fld>
            <a:endParaRPr lang="en-GB" dirty="0"/>
          </a:p>
        </p:txBody>
      </p:sp>
    </p:spTree>
    <p:extLst>
      <p:ext uri="{BB962C8B-B14F-4D97-AF65-F5344CB8AC3E}">
        <p14:creationId xmlns:p14="http://schemas.microsoft.com/office/powerpoint/2010/main" val="180110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6E770-815B-1015-6DBA-76040C48C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7DC712-5659-7FEA-DB0E-A28C88520F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08A604-DB32-3646-E44C-B02B83FCD266}"/>
              </a:ext>
            </a:extLst>
          </p:cNvPr>
          <p:cNvSpPr>
            <a:spLocks noGrp="1"/>
          </p:cNvSpPr>
          <p:nvPr>
            <p:ph type="body" idx="1"/>
          </p:nvPr>
        </p:nvSpPr>
        <p:spPr/>
        <p:txBody>
          <a:bodyPr/>
          <a:lstStyle/>
          <a:p>
            <a:endParaRPr lang="gd-GB" dirty="0"/>
          </a:p>
        </p:txBody>
      </p:sp>
      <p:sp>
        <p:nvSpPr>
          <p:cNvPr id="4" name="Slide Number Placeholder 3">
            <a:extLst>
              <a:ext uri="{FF2B5EF4-FFF2-40B4-BE49-F238E27FC236}">
                <a16:creationId xmlns:a16="http://schemas.microsoft.com/office/drawing/2014/main" id="{E90FA5A7-25E6-708E-025D-88D8C83D9202}"/>
              </a:ext>
            </a:extLst>
          </p:cNvPr>
          <p:cNvSpPr>
            <a:spLocks noGrp="1"/>
          </p:cNvSpPr>
          <p:nvPr>
            <p:ph type="sldNum" sz="quarter" idx="10"/>
          </p:nvPr>
        </p:nvSpPr>
        <p:spPr/>
        <p:txBody>
          <a:bodyPr/>
          <a:lstStyle/>
          <a:p>
            <a:fld id="{8098BE31-AEEB-42AE-8115-5064AB88AD5D}" type="slidenum">
              <a:rPr lang="en-GB" smtClean="0"/>
              <a:t>9</a:t>
            </a:fld>
            <a:endParaRPr lang="en-GB" dirty="0"/>
          </a:p>
        </p:txBody>
      </p:sp>
    </p:spTree>
    <p:extLst>
      <p:ext uri="{BB962C8B-B14F-4D97-AF65-F5344CB8AC3E}">
        <p14:creationId xmlns:p14="http://schemas.microsoft.com/office/powerpoint/2010/main" val="1000808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10</a:t>
            </a:fld>
            <a:endParaRPr lang="en-GB" dirty="0"/>
          </a:p>
        </p:txBody>
      </p:sp>
    </p:spTree>
    <p:extLst>
      <p:ext uri="{BB962C8B-B14F-4D97-AF65-F5344CB8AC3E}">
        <p14:creationId xmlns:p14="http://schemas.microsoft.com/office/powerpoint/2010/main" val="913980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11</a:t>
            </a:fld>
            <a:endParaRPr lang="en-GB" dirty="0"/>
          </a:p>
        </p:txBody>
      </p:sp>
    </p:spTree>
    <p:extLst>
      <p:ext uri="{BB962C8B-B14F-4D97-AF65-F5344CB8AC3E}">
        <p14:creationId xmlns:p14="http://schemas.microsoft.com/office/powerpoint/2010/main" val="3862927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12</a:t>
            </a:fld>
            <a:endParaRPr lang="en-GB" dirty="0"/>
          </a:p>
        </p:txBody>
      </p:sp>
    </p:spTree>
    <p:extLst>
      <p:ext uri="{BB962C8B-B14F-4D97-AF65-F5344CB8AC3E}">
        <p14:creationId xmlns:p14="http://schemas.microsoft.com/office/powerpoint/2010/main" val="2812913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13</a:t>
            </a:fld>
            <a:endParaRPr lang="en-GB" dirty="0"/>
          </a:p>
        </p:txBody>
      </p:sp>
    </p:spTree>
    <p:extLst>
      <p:ext uri="{BB962C8B-B14F-4D97-AF65-F5344CB8AC3E}">
        <p14:creationId xmlns:p14="http://schemas.microsoft.com/office/powerpoint/2010/main" val="3718194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14</a:t>
            </a:fld>
            <a:endParaRPr lang="en-GB" dirty="0"/>
          </a:p>
        </p:txBody>
      </p:sp>
    </p:spTree>
    <p:extLst>
      <p:ext uri="{BB962C8B-B14F-4D97-AF65-F5344CB8AC3E}">
        <p14:creationId xmlns:p14="http://schemas.microsoft.com/office/powerpoint/2010/main" val="2361597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1A180-BBE3-1B8C-BEAE-207D14B3B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105292-0EFA-BC6A-BE36-21DD503933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1D224F-5ADA-09A0-949E-96B8BA69F3AA}"/>
              </a:ext>
            </a:extLst>
          </p:cNvPr>
          <p:cNvSpPr>
            <a:spLocks noGrp="1"/>
          </p:cNvSpPr>
          <p:nvPr>
            <p:ph type="body" idx="1"/>
          </p:nvPr>
        </p:nvSpPr>
        <p:spPr/>
        <p:txBody>
          <a:bodyPr/>
          <a:lstStyle/>
          <a:p>
            <a:endParaRPr lang="gd-GB" dirty="0"/>
          </a:p>
        </p:txBody>
      </p:sp>
      <p:sp>
        <p:nvSpPr>
          <p:cNvPr id="4" name="Slide Number Placeholder 3">
            <a:extLst>
              <a:ext uri="{FF2B5EF4-FFF2-40B4-BE49-F238E27FC236}">
                <a16:creationId xmlns:a16="http://schemas.microsoft.com/office/drawing/2014/main" id="{6EA7D810-8E1A-B74E-065D-8DC943580A37}"/>
              </a:ext>
            </a:extLst>
          </p:cNvPr>
          <p:cNvSpPr>
            <a:spLocks noGrp="1"/>
          </p:cNvSpPr>
          <p:nvPr>
            <p:ph type="sldNum" sz="quarter" idx="10"/>
          </p:nvPr>
        </p:nvSpPr>
        <p:spPr/>
        <p:txBody>
          <a:bodyPr/>
          <a:lstStyle/>
          <a:p>
            <a:fld id="{8098BE31-AEEB-42AE-8115-5064AB88AD5D}" type="slidenum">
              <a:rPr lang="en-GB" smtClean="0"/>
              <a:t>15</a:t>
            </a:fld>
            <a:endParaRPr lang="en-GB" dirty="0"/>
          </a:p>
        </p:txBody>
      </p:sp>
    </p:spTree>
    <p:extLst>
      <p:ext uri="{BB962C8B-B14F-4D97-AF65-F5344CB8AC3E}">
        <p14:creationId xmlns:p14="http://schemas.microsoft.com/office/powerpoint/2010/main" val="2467144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16</a:t>
            </a:fld>
            <a:endParaRPr lang="en-GB" dirty="0"/>
          </a:p>
        </p:txBody>
      </p:sp>
    </p:spTree>
    <p:extLst>
      <p:ext uri="{BB962C8B-B14F-4D97-AF65-F5344CB8AC3E}">
        <p14:creationId xmlns:p14="http://schemas.microsoft.com/office/powerpoint/2010/main" val="3652718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17</a:t>
            </a:fld>
            <a:endParaRPr lang="en-GB" dirty="0"/>
          </a:p>
        </p:txBody>
      </p:sp>
    </p:spTree>
    <p:extLst>
      <p:ext uri="{BB962C8B-B14F-4D97-AF65-F5344CB8AC3E}">
        <p14:creationId xmlns:p14="http://schemas.microsoft.com/office/powerpoint/2010/main" val="85235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18</a:t>
            </a:fld>
            <a:endParaRPr lang="en-GB" dirty="0"/>
          </a:p>
        </p:txBody>
      </p:sp>
    </p:spTree>
    <p:extLst>
      <p:ext uri="{BB962C8B-B14F-4D97-AF65-F5344CB8AC3E}">
        <p14:creationId xmlns:p14="http://schemas.microsoft.com/office/powerpoint/2010/main" val="3836460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19</a:t>
            </a:fld>
            <a:endParaRPr lang="en-GB" dirty="0"/>
          </a:p>
        </p:txBody>
      </p:sp>
    </p:spTree>
    <p:extLst>
      <p:ext uri="{BB962C8B-B14F-4D97-AF65-F5344CB8AC3E}">
        <p14:creationId xmlns:p14="http://schemas.microsoft.com/office/powerpoint/2010/main" val="1551456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20</a:t>
            </a:fld>
            <a:endParaRPr lang="en-GB" dirty="0"/>
          </a:p>
        </p:txBody>
      </p:sp>
    </p:spTree>
    <p:extLst>
      <p:ext uri="{BB962C8B-B14F-4D97-AF65-F5344CB8AC3E}">
        <p14:creationId xmlns:p14="http://schemas.microsoft.com/office/powerpoint/2010/main" val="1632185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21</a:t>
            </a:fld>
            <a:endParaRPr lang="en-GB" dirty="0"/>
          </a:p>
        </p:txBody>
      </p:sp>
    </p:spTree>
    <p:extLst>
      <p:ext uri="{BB962C8B-B14F-4D97-AF65-F5344CB8AC3E}">
        <p14:creationId xmlns:p14="http://schemas.microsoft.com/office/powerpoint/2010/main" val="469149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gd-GB" dirty="0"/>
          </a:p>
        </p:txBody>
      </p:sp>
      <p:sp>
        <p:nvSpPr>
          <p:cNvPr id="4" name="Slide Number Placeholder 3"/>
          <p:cNvSpPr>
            <a:spLocks noGrp="1"/>
          </p:cNvSpPr>
          <p:nvPr>
            <p:ph type="sldNum" sz="quarter" idx="10"/>
          </p:nvPr>
        </p:nvSpPr>
        <p:spPr/>
        <p:txBody>
          <a:bodyPr/>
          <a:lstStyle/>
          <a:p>
            <a:fld id="{8098BE31-AEEB-42AE-8115-5064AB88AD5D}" type="slidenum">
              <a:rPr lang="en-GB" smtClean="0"/>
              <a:t>22</a:t>
            </a:fld>
            <a:endParaRPr lang="en-GB" dirty="0"/>
          </a:p>
        </p:txBody>
      </p:sp>
    </p:spTree>
    <p:extLst>
      <p:ext uri="{BB962C8B-B14F-4D97-AF65-F5344CB8AC3E}">
        <p14:creationId xmlns:p14="http://schemas.microsoft.com/office/powerpoint/2010/main" val="915448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60B5C66-6F55-476A-911A-B330A7BCC00D}" type="datetimeFigureOut">
              <a:rPr lang="en-GB" smtClean="0"/>
              <a:t>28/08/2025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C316E24-4E18-44F3-8D9F-0D018B7E69F3}" type="slidenum">
              <a:rPr lang="en-GB" smtClean="0"/>
              <a:t>‹#›</a:t>
            </a:fld>
            <a:endParaRPr lang="en-GB" dirty="0"/>
          </a:p>
        </p:txBody>
      </p:sp>
    </p:spTree>
    <p:extLst>
      <p:ext uri="{BB962C8B-B14F-4D97-AF65-F5344CB8AC3E}">
        <p14:creationId xmlns:p14="http://schemas.microsoft.com/office/powerpoint/2010/main" val="363265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60B5C66-6F55-476A-911A-B330A7BCC00D}" type="datetimeFigureOut">
              <a:rPr lang="en-GB" smtClean="0"/>
              <a:t>28/08/2025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C316E24-4E18-44F3-8D9F-0D018B7E69F3}" type="slidenum">
              <a:rPr lang="en-GB" smtClean="0"/>
              <a:t>‹#›</a:t>
            </a:fld>
            <a:endParaRPr lang="en-GB" dirty="0"/>
          </a:p>
        </p:txBody>
      </p:sp>
    </p:spTree>
    <p:extLst>
      <p:ext uri="{BB962C8B-B14F-4D97-AF65-F5344CB8AC3E}">
        <p14:creationId xmlns:p14="http://schemas.microsoft.com/office/powerpoint/2010/main" val="72531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0B5C66-6F55-476A-911A-B330A7BCC00D}" type="datetimeFigureOut">
              <a:rPr lang="en-GB" smtClean="0"/>
              <a:t>28/08/2025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C316E24-4E18-44F3-8D9F-0D018B7E69F3}" type="slidenum">
              <a:rPr lang="en-GB" smtClean="0"/>
              <a:t>‹#›</a:t>
            </a:fld>
            <a:endParaRPr lang="en-GB" dirty="0"/>
          </a:p>
        </p:txBody>
      </p:sp>
    </p:spTree>
    <p:extLst>
      <p:ext uri="{BB962C8B-B14F-4D97-AF65-F5344CB8AC3E}">
        <p14:creationId xmlns:p14="http://schemas.microsoft.com/office/powerpoint/2010/main" val="198765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60B5C66-6F55-476A-911A-B330A7BCC00D}" type="datetimeFigureOut">
              <a:rPr lang="en-GB" smtClean="0"/>
              <a:t>28/08/2025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C316E24-4E18-44F3-8D9F-0D018B7E69F3}" type="slidenum">
              <a:rPr lang="en-GB" smtClean="0"/>
              <a:t>‹#›</a:t>
            </a:fld>
            <a:endParaRPr lang="en-GB" dirty="0"/>
          </a:p>
        </p:txBody>
      </p:sp>
    </p:spTree>
    <p:extLst>
      <p:ext uri="{BB962C8B-B14F-4D97-AF65-F5344CB8AC3E}">
        <p14:creationId xmlns:p14="http://schemas.microsoft.com/office/powerpoint/2010/main" val="1430401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60B5C66-6F55-476A-911A-B330A7BCC00D}" type="datetimeFigureOut">
              <a:rPr lang="en-GB" smtClean="0"/>
              <a:t>28/08/2025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DC316E24-4E18-44F3-8D9F-0D018B7E69F3}" type="slidenum">
              <a:rPr lang="en-GB" smtClean="0"/>
              <a:t>‹#›</a:t>
            </a:fld>
            <a:endParaRPr lang="en-GB" dirty="0"/>
          </a:p>
        </p:txBody>
      </p:sp>
    </p:spTree>
    <p:extLst>
      <p:ext uri="{BB962C8B-B14F-4D97-AF65-F5344CB8AC3E}">
        <p14:creationId xmlns:p14="http://schemas.microsoft.com/office/powerpoint/2010/main" val="1543622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60B5C66-6F55-476A-911A-B330A7BCC00D}" type="datetimeFigureOut">
              <a:rPr lang="en-GB" smtClean="0"/>
              <a:t>28/08/2025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DC316E24-4E18-44F3-8D9F-0D018B7E69F3}" type="slidenum">
              <a:rPr lang="en-GB" smtClean="0"/>
              <a:t>‹#›</a:t>
            </a:fld>
            <a:endParaRPr lang="en-GB" dirty="0"/>
          </a:p>
        </p:txBody>
      </p:sp>
    </p:spTree>
    <p:extLst>
      <p:ext uri="{BB962C8B-B14F-4D97-AF65-F5344CB8AC3E}">
        <p14:creationId xmlns:p14="http://schemas.microsoft.com/office/powerpoint/2010/main" val="3510086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0B5C66-6F55-476A-911A-B330A7BCC00D}" type="datetimeFigureOut">
              <a:rPr lang="en-GB" smtClean="0"/>
              <a:t>28/08/2025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DC316E24-4E18-44F3-8D9F-0D018B7E69F3}" type="slidenum">
              <a:rPr lang="en-GB" smtClean="0"/>
              <a:t>‹#›</a:t>
            </a:fld>
            <a:endParaRPr lang="en-GB" dirty="0"/>
          </a:p>
        </p:txBody>
      </p:sp>
    </p:spTree>
    <p:extLst>
      <p:ext uri="{BB962C8B-B14F-4D97-AF65-F5344CB8AC3E}">
        <p14:creationId xmlns:p14="http://schemas.microsoft.com/office/powerpoint/2010/main" val="2319867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60B5C66-6F55-476A-911A-B330A7BCC00D}" type="datetimeFigureOut">
              <a:rPr lang="en-GB" smtClean="0"/>
              <a:t>28/08/2025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C316E24-4E18-44F3-8D9F-0D018B7E69F3}" type="slidenum">
              <a:rPr lang="en-GB" smtClean="0"/>
              <a:t>‹#›</a:t>
            </a:fld>
            <a:endParaRPr lang="en-GB" dirty="0"/>
          </a:p>
        </p:txBody>
      </p:sp>
    </p:spTree>
    <p:extLst>
      <p:ext uri="{BB962C8B-B14F-4D97-AF65-F5344CB8AC3E}">
        <p14:creationId xmlns:p14="http://schemas.microsoft.com/office/powerpoint/2010/main" val="1231292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60B5C66-6F55-476A-911A-B330A7BCC00D}" type="datetimeFigureOut">
              <a:rPr lang="en-GB" smtClean="0"/>
              <a:t>28/08/2025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C316E24-4E18-44F3-8D9F-0D018B7E69F3}" type="slidenum">
              <a:rPr lang="en-GB" smtClean="0"/>
              <a:t>‹#›</a:t>
            </a:fld>
            <a:endParaRPr lang="en-GB" dirty="0"/>
          </a:p>
        </p:txBody>
      </p:sp>
    </p:spTree>
    <p:extLst>
      <p:ext uri="{BB962C8B-B14F-4D97-AF65-F5344CB8AC3E}">
        <p14:creationId xmlns:p14="http://schemas.microsoft.com/office/powerpoint/2010/main" val="1322339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60B5C66-6F55-476A-911A-B330A7BCC00D}" type="datetimeFigureOut">
              <a:rPr lang="en-GB" smtClean="0"/>
              <a:t>28/08/2025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C316E24-4E18-44F3-8D9F-0D018B7E69F3}" type="slidenum">
              <a:rPr lang="en-GB" smtClean="0"/>
              <a:t>‹#›</a:t>
            </a:fld>
            <a:endParaRPr lang="en-GB" dirty="0"/>
          </a:p>
        </p:txBody>
      </p:sp>
    </p:spTree>
    <p:extLst>
      <p:ext uri="{BB962C8B-B14F-4D97-AF65-F5344CB8AC3E}">
        <p14:creationId xmlns:p14="http://schemas.microsoft.com/office/powerpoint/2010/main" val="44876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60B5C66-6F55-476A-911A-B330A7BCC00D}" type="datetimeFigureOut">
              <a:rPr lang="en-GB" smtClean="0"/>
              <a:t>28/08/2025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C316E24-4E18-44F3-8D9F-0D018B7E69F3}" type="slidenum">
              <a:rPr lang="en-GB" smtClean="0"/>
              <a:t>‹#›</a:t>
            </a:fld>
            <a:endParaRPr lang="en-GB" dirty="0"/>
          </a:p>
        </p:txBody>
      </p:sp>
    </p:spTree>
    <p:extLst>
      <p:ext uri="{BB962C8B-B14F-4D97-AF65-F5344CB8AC3E}">
        <p14:creationId xmlns:p14="http://schemas.microsoft.com/office/powerpoint/2010/main" val="252244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0B5C66-6F55-476A-911A-B330A7BCC00D}" type="datetimeFigureOut">
              <a:rPr lang="en-GB" smtClean="0"/>
              <a:t>28/08/2025</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316E24-4E18-44F3-8D9F-0D018B7E69F3}" type="slidenum">
              <a:rPr lang="en-GB" smtClean="0"/>
              <a:t>‹#›</a:t>
            </a:fld>
            <a:endParaRPr lang="en-GB" dirty="0"/>
          </a:p>
        </p:txBody>
      </p:sp>
      <p:sp>
        <p:nvSpPr>
          <p:cNvPr id="8" name="TextBox 7">
            <a:extLst>
              <a:ext uri="{FF2B5EF4-FFF2-40B4-BE49-F238E27FC236}">
                <a16:creationId xmlns:a16="http://schemas.microsoft.com/office/drawing/2014/main" id="{42D1BE44-7A5E-F4DB-0133-41DA5458BF9D}"/>
              </a:ext>
            </a:extLst>
          </p:cNvPr>
          <p:cNvSpPr txBox="1"/>
          <p:nvPr userDrawn="1">
            <p:extLst>
              <p:ext uri="{1162E1C5-73C7-4A58-AE30-91384D911F3F}">
                <p184:classification xmlns:p184="http://schemas.microsoft.com/office/powerpoint/2018/4/main" val="hdr"/>
              </p:ext>
            </p:extLst>
          </p:nvPr>
        </p:nvSpPr>
        <p:spPr>
          <a:xfrm>
            <a:off x="63500" y="63500"/>
            <a:ext cx="1341438" cy="167640"/>
          </a:xfrm>
          <a:prstGeom prst="rect">
            <a:avLst/>
          </a:prstGeom>
        </p:spPr>
        <p:txBody>
          <a:bodyPr horzOverflow="overflow" lIns="0" tIns="0" rIns="0" bIns="0">
            <a:spAutoFit/>
          </a:bodyPr>
          <a:lstStyle/>
          <a:p>
            <a:pPr algn="l"/>
            <a:r>
              <a:rPr lang="en-GB" sz="1100">
                <a:solidFill>
                  <a:srgbClr val="0000FF">
                    <a:alpha val="50000"/>
                  </a:srgbClr>
                </a:solidFill>
                <a:latin typeface="Calibri" panose="020F0502020204030204" pitchFamily="34" charset="0"/>
                <a:ea typeface="Calibri" panose="020F0502020204030204" pitchFamily="34" charset="0"/>
                <a:cs typeface="Calibri" panose="020F0502020204030204" pitchFamily="34" charset="0"/>
              </a:rPr>
              <a:t>Classification: OFFICIAL</a:t>
            </a:r>
          </a:p>
        </p:txBody>
      </p:sp>
    </p:spTree>
    <p:extLst>
      <p:ext uri="{BB962C8B-B14F-4D97-AF65-F5344CB8AC3E}">
        <p14:creationId xmlns:p14="http://schemas.microsoft.com/office/powerpoint/2010/main" val="2216731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researchresource.welcomesyourfeedback.net/s/ABC"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gd-GB" sz="4000" dirty="0">
                <a:latin typeface="+mn-lt"/>
              </a:rPr>
              <a:t> Outcome 1: Transport Infrastructure</a:t>
            </a:r>
            <a:endParaRPr lang="en-GB" sz="4000" dirty="0">
              <a:latin typeface="+mn-lt"/>
            </a:endParaRPr>
          </a:p>
        </p:txBody>
      </p:sp>
      <p:sp>
        <p:nvSpPr>
          <p:cNvPr id="12" name="Content Placeholder 11"/>
          <p:cNvSpPr>
            <a:spLocks noGrp="1"/>
          </p:cNvSpPr>
          <p:nvPr>
            <p:ph idx="1"/>
          </p:nvPr>
        </p:nvSpPr>
        <p:spPr/>
        <p:txBody>
          <a:bodyPr/>
          <a:lstStyle/>
          <a:p>
            <a:r>
              <a:rPr lang="en-GB" sz="3400" dirty="0"/>
              <a:t>Argyll and Bute Community Planning Partnership will improve transport infrastructure by</a:t>
            </a:r>
            <a:r>
              <a:rPr lang="gd-GB" sz="3400" dirty="0"/>
              <a:t>:</a:t>
            </a:r>
          </a:p>
          <a:p>
            <a:endParaRPr lang="gd-GB"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0498" y="3382162"/>
            <a:ext cx="2033177" cy="2033177"/>
          </a:xfrm>
          <a:prstGeom prst="rect">
            <a:avLst/>
          </a:prstGeom>
        </p:spPr>
      </p:pic>
    </p:spTree>
    <p:extLst>
      <p:ext uri="{BB962C8B-B14F-4D97-AF65-F5344CB8AC3E}">
        <p14:creationId xmlns:p14="http://schemas.microsoft.com/office/powerpoint/2010/main" val="374241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4960" y="447627"/>
            <a:ext cx="10515600" cy="1325563"/>
          </a:xfrm>
        </p:spPr>
        <p:txBody>
          <a:bodyPr/>
          <a:lstStyle/>
          <a:p>
            <a:r>
              <a:rPr lang="gd-GB" dirty="0">
                <a:latin typeface="+mn-lt"/>
              </a:rPr>
              <a:t>ABOIP Agreed Objectives 2024-2034</a:t>
            </a:r>
          </a:p>
        </p:txBody>
      </p:sp>
      <p:sp>
        <p:nvSpPr>
          <p:cNvPr id="3" name="Content Placeholder 2"/>
          <p:cNvSpPr>
            <a:spLocks noGrp="1"/>
          </p:cNvSpPr>
          <p:nvPr>
            <p:ph idx="1"/>
          </p:nvPr>
        </p:nvSpPr>
        <p:spPr>
          <a:xfrm>
            <a:off x="1127567" y="2080268"/>
            <a:ext cx="10515600" cy="4351338"/>
          </a:xfrm>
        </p:spPr>
        <p:txBody>
          <a:bodyPr>
            <a:normAutofit fontScale="92500" lnSpcReduction="10000"/>
          </a:bodyPr>
          <a:lstStyle/>
          <a:p>
            <a:r>
              <a:rPr lang="en-GB" dirty="0"/>
              <a:t>Working with partners and communities to create a reliable, accessible, affordable and integrated public transport system for Argyll and Bute </a:t>
            </a:r>
            <a:endParaRPr lang="gd-GB" dirty="0"/>
          </a:p>
          <a:p>
            <a:r>
              <a:rPr lang="en-GB" dirty="0"/>
              <a:t>Working with partners and communities to ensure a resilient, well-maintained and safe road and active travel network across Argyll and Bute </a:t>
            </a:r>
            <a:endParaRPr lang="gd-GB" dirty="0"/>
          </a:p>
          <a:p>
            <a:r>
              <a:rPr lang="en-GB" dirty="0"/>
              <a:t>Working with partners to enhance provision of bespoke transport services for those experiencing the greatest inequality in ease of movement</a:t>
            </a:r>
            <a:endParaRPr lang="gd-GB" dirty="0"/>
          </a:p>
          <a:p>
            <a:r>
              <a:rPr lang="en-GB" dirty="0"/>
              <a:t>Contributing to local and national strategic transport plans to ensure the needs of communities experiencing inequalities in transport infrastructure are acknowledged and addressed </a:t>
            </a:r>
            <a:endParaRPr lang="gd-GB" dirty="0"/>
          </a:p>
          <a:p>
            <a:r>
              <a:rPr lang="en-GB" dirty="0"/>
              <a:t>Co-producing partners’ plans for elements relating specifically to tackling inequalities in transport infrastructure </a:t>
            </a:r>
            <a:endParaRPr lang="gd-GB" dirty="0"/>
          </a:p>
        </p:txBody>
      </p:sp>
    </p:spTree>
    <p:extLst>
      <p:ext uri="{BB962C8B-B14F-4D97-AF65-F5344CB8AC3E}">
        <p14:creationId xmlns:p14="http://schemas.microsoft.com/office/powerpoint/2010/main" val="3376863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06" y="406376"/>
            <a:ext cx="8704561" cy="1325563"/>
          </a:xfrm>
        </p:spPr>
        <p:txBody>
          <a:bodyPr>
            <a:normAutofit/>
          </a:bodyPr>
          <a:lstStyle/>
          <a:p>
            <a:r>
              <a:rPr lang="gd-GB" sz="4000" dirty="0">
                <a:latin typeface="+mn-lt"/>
              </a:rPr>
              <a:t> CPP Management Committee</a:t>
            </a:r>
            <a:endParaRPr lang="en-GB" sz="4000" dirty="0">
              <a:latin typeface="+mn-lt"/>
            </a:endParaRPr>
          </a:p>
        </p:txBody>
      </p:sp>
      <p:sp>
        <p:nvSpPr>
          <p:cNvPr id="12" name="Content Placeholder 11"/>
          <p:cNvSpPr>
            <a:spLocks noGrp="1"/>
          </p:cNvSpPr>
          <p:nvPr>
            <p:ph idx="1"/>
          </p:nvPr>
        </p:nvSpPr>
        <p:spPr>
          <a:xfrm>
            <a:off x="1202585" y="1894376"/>
            <a:ext cx="10515600" cy="4351338"/>
          </a:xfrm>
        </p:spPr>
        <p:txBody>
          <a:bodyPr/>
          <a:lstStyle/>
          <a:p>
            <a:r>
              <a:rPr lang="gd-GB" dirty="0"/>
              <a:t>14 partners attended June face to face meeting in Arrochar</a:t>
            </a:r>
          </a:p>
          <a:p>
            <a:r>
              <a:rPr lang="gd-GB" dirty="0"/>
              <a:t>Short presentations from Cal Mac, Council, Transport Scotland</a:t>
            </a:r>
          </a:p>
          <a:p>
            <a:r>
              <a:rPr lang="gd-GB" dirty="0"/>
              <a:t>Positive developments to refine actions for transport including commitment of partner information and resources</a:t>
            </a:r>
          </a:p>
          <a:p>
            <a:r>
              <a:rPr lang="gd-GB" dirty="0"/>
              <a:t>Final transport actions to be signed off in September</a:t>
            </a:r>
          </a:p>
        </p:txBody>
      </p:sp>
    </p:spTree>
    <p:extLst>
      <p:ext uri="{BB962C8B-B14F-4D97-AF65-F5344CB8AC3E}">
        <p14:creationId xmlns:p14="http://schemas.microsoft.com/office/powerpoint/2010/main" val="282356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8831" y="378876"/>
            <a:ext cx="9563959" cy="1325563"/>
          </a:xfrm>
        </p:spPr>
        <p:txBody>
          <a:bodyPr>
            <a:normAutofit/>
          </a:bodyPr>
          <a:lstStyle/>
          <a:p>
            <a:r>
              <a:rPr lang="gd-GB" sz="4000" dirty="0">
                <a:latin typeface="+mn-lt"/>
              </a:rPr>
              <a:t>Breakout Groups</a:t>
            </a:r>
            <a:endParaRPr lang="en-GB" sz="4000" dirty="0">
              <a:latin typeface="+mn-lt"/>
            </a:endParaRPr>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505360" y="4248866"/>
            <a:ext cx="3185505" cy="2382251"/>
          </a:xfr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1702" y="1394723"/>
            <a:ext cx="3185504" cy="2389128"/>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1702" y="4248866"/>
            <a:ext cx="3176334" cy="2382251"/>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05361" y="1394723"/>
            <a:ext cx="3185504" cy="2389128"/>
          </a:xfrm>
          <a:prstGeom prst="rect">
            <a:avLst/>
          </a:prstGeom>
        </p:spPr>
      </p:pic>
    </p:spTree>
    <p:extLst>
      <p:ext uri="{BB962C8B-B14F-4D97-AF65-F5344CB8AC3E}">
        <p14:creationId xmlns:p14="http://schemas.microsoft.com/office/powerpoint/2010/main" val="3790548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150" y="365125"/>
            <a:ext cx="10425650" cy="1325563"/>
          </a:xfrm>
        </p:spPr>
        <p:txBody>
          <a:bodyPr>
            <a:normAutofit/>
          </a:bodyPr>
          <a:lstStyle/>
          <a:p>
            <a:r>
              <a:rPr lang="gd-GB" sz="4000" dirty="0">
                <a:latin typeface="+mn-lt"/>
              </a:rPr>
              <a:t> </a:t>
            </a:r>
            <a:r>
              <a:rPr lang="gd-GB" sz="3600" dirty="0">
                <a:latin typeface="+mn-lt"/>
              </a:rPr>
              <a:t>Action - Transport Integration Working Group</a:t>
            </a:r>
            <a:endParaRPr lang="en-GB" sz="3600" dirty="0">
              <a:latin typeface="+mn-lt"/>
            </a:endParaRPr>
          </a:p>
        </p:txBody>
      </p:sp>
      <p:sp>
        <p:nvSpPr>
          <p:cNvPr id="12" name="Content Placeholder 11"/>
          <p:cNvSpPr>
            <a:spLocks noGrp="1"/>
          </p:cNvSpPr>
          <p:nvPr>
            <p:ph idx="1"/>
          </p:nvPr>
        </p:nvSpPr>
        <p:spPr>
          <a:xfrm>
            <a:off x="928150" y="1928752"/>
            <a:ext cx="10425650" cy="4929247"/>
          </a:xfrm>
        </p:spPr>
        <p:txBody>
          <a:bodyPr>
            <a:normAutofit fontScale="77500" lnSpcReduction="20000"/>
          </a:bodyPr>
          <a:lstStyle/>
          <a:p>
            <a:pPr lvl="0"/>
            <a:r>
              <a:rPr lang="en-GB" dirty="0"/>
              <a:t>The community may highlight very localised transport connection issues</a:t>
            </a:r>
            <a:endParaRPr lang="gd-GB" dirty="0"/>
          </a:p>
          <a:p>
            <a:pPr lvl="0"/>
            <a:r>
              <a:rPr lang="en-GB" dirty="0"/>
              <a:t>Need to think about how the community can innovatively link in </a:t>
            </a:r>
            <a:r>
              <a:rPr lang="gd-GB" dirty="0"/>
              <a:t>to the work of this group </a:t>
            </a:r>
            <a:r>
              <a:rPr lang="en-GB" dirty="0"/>
              <a:t>– What</a:t>
            </a:r>
            <a:r>
              <a:rPr lang="gd-GB" dirty="0"/>
              <a:t>s</a:t>
            </a:r>
            <a:r>
              <a:rPr lang="en-GB" dirty="0"/>
              <a:t>app, QR codes; Community leaders are a conduit of information</a:t>
            </a:r>
            <a:endParaRPr lang="gd-GB" dirty="0"/>
          </a:p>
          <a:p>
            <a:pPr lvl="0"/>
            <a:r>
              <a:rPr lang="en-GB" dirty="0"/>
              <a:t>CALMAC are looking at traffic management and car parking</a:t>
            </a:r>
            <a:endParaRPr lang="gd-GB" dirty="0"/>
          </a:p>
          <a:p>
            <a:pPr lvl="0"/>
            <a:r>
              <a:rPr lang="en-GB" dirty="0"/>
              <a:t>Apps that can be used to manage costs of shared private transport</a:t>
            </a:r>
            <a:endParaRPr lang="gd-GB" dirty="0"/>
          </a:p>
          <a:p>
            <a:pPr lvl="0"/>
            <a:r>
              <a:rPr lang="en-GB" dirty="0"/>
              <a:t>DWP potentially has information which would help understand who/ how transport is impacting access to jobs</a:t>
            </a:r>
            <a:endParaRPr lang="gd-GB" dirty="0"/>
          </a:p>
          <a:p>
            <a:pPr lvl="0"/>
            <a:r>
              <a:rPr lang="en-GB" dirty="0"/>
              <a:t>Dunoon Development Trust </a:t>
            </a:r>
            <a:r>
              <a:rPr lang="gd-GB" dirty="0"/>
              <a:t>and Fyne Futures </a:t>
            </a:r>
            <a:r>
              <a:rPr lang="en-GB" dirty="0"/>
              <a:t>have Behaviour Change report</a:t>
            </a:r>
            <a:r>
              <a:rPr lang="gd-GB" dirty="0"/>
              <a:t>/results</a:t>
            </a:r>
          </a:p>
          <a:p>
            <a:pPr lvl="0"/>
            <a:r>
              <a:rPr lang="en-GB" dirty="0"/>
              <a:t>Transport Scotland have Islands Connectivity Plan</a:t>
            </a:r>
            <a:r>
              <a:rPr lang="gd-GB" dirty="0"/>
              <a:t> and </a:t>
            </a:r>
            <a:r>
              <a:rPr lang="en-GB" dirty="0"/>
              <a:t>Community Needs Assessments for particular areas</a:t>
            </a:r>
            <a:endParaRPr lang="gd-GB" dirty="0"/>
          </a:p>
          <a:p>
            <a:pPr lvl="0"/>
            <a:r>
              <a:rPr lang="en-GB" dirty="0"/>
              <a:t>Helensburgh Transport Working Group (ACPG)</a:t>
            </a:r>
            <a:endParaRPr lang="gd-GB" dirty="0"/>
          </a:p>
          <a:p>
            <a:pPr lvl="0"/>
            <a:r>
              <a:rPr lang="en-GB" dirty="0"/>
              <a:t>Council: Strategic Transport Team, Public Transport Team, Data Advisory Group, Review of Bus Delivery model</a:t>
            </a:r>
            <a:endParaRPr lang="gd-GB" dirty="0"/>
          </a:p>
          <a:p>
            <a:pPr lvl="0"/>
            <a:r>
              <a:rPr lang="en-GB" dirty="0"/>
              <a:t>Police Scotland – resources to support working group and discussions, e.g. road safety</a:t>
            </a:r>
            <a:endParaRPr lang="gd-GB" dirty="0"/>
          </a:p>
          <a:p>
            <a:r>
              <a:rPr lang="en-GB" dirty="0"/>
              <a:t>Use outcomes from pilot projects to inform</a:t>
            </a:r>
            <a:endParaRPr lang="gd-GB" dirty="0"/>
          </a:p>
        </p:txBody>
      </p:sp>
    </p:spTree>
    <p:extLst>
      <p:ext uri="{BB962C8B-B14F-4D97-AF65-F5344CB8AC3E}">
        <p14:creationId xmlns:p14="http://schemas.microsoft.com/office/powerpoint/2010/main" val="4042156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9402" y="365125"/>
            <a:ext cx="10384398" cy="1325563"/>
          </a:xfrm>
        </p:spPr>
        <p:txBody>
          <a:bodyPr>
            <a:normAutofit/>
          </a:bodyPr>
          <a:lstStyle/>
          <a:p>
            <a:r>
              <a:rPr lang="gd-GB" sz="3600" dirty="0">
                <a:latin typeface="+mn-lt"/>
              </a:rPr>
              <a:t> Action - Community Active Travel Network</a:t>
            </a:r>
            <a:endParaRPr lang="en-GB" sz="3600" dirty="0">
              <a:latin typeface="+mn-lt"/>
            </a:endParaRPr>
          </a:p>
        </p:txBody>
      </p:sp>
      <p:sp>
        <p:nvSpPr>
          <p:cNvPr id="12" name="Content Placeholder 11"/>
          <p:cNvSpPr>
            <a:spLocks noGrp="1"/>
          </p:cNvSpPr>
          <p:nvPr>
            <p:ph idx="1"/>
          </p:nvPr>
        </p:nvSpPr>
        <p:spPr>
          <a:xfrm>
            <a:off x="969402" y="1588392"/>
            <a:ext cx="11024478" cy="5208648"/>
          </a:xfrm>
        </p:spPr>
        <p:txBody>
          <a:bodyPr>
            <a:normAutofit fontScale="77500" lnSpcReduction="20000"/>
          </a:bodyPr>
          <a:lstStyle/>
          <a:p>
            <a:r>
              <a:rPr lang="en-GB" dirty="0"/>
              <a:t>Engage with other organisations that support cycling e</a:t>
            </a:r>
            <a:r>
              <a:rPr lang="gd-GB" dirty="0"/>
              <a:t>.</a:t>
            </a:r>
            <a:r>
              <a:rPr lang="en-GB" dirty="0"/>
              <a:t>g. Breeze network</a:t>
            </a:r>
            <a:endParaRPr lang="gd-GB" dirty="0"/>
          </a:p>
          <a:p>
            <a:r>
              <a:rPr lang="en-GB" dirty="0"/>
              <a:t>Community engagement to understand &amp; influence behaviour change &amp; willingness to undertake </a:t>
            </a:r>
            <a:r>
              <a:rPr lang="gd-GB" dirty="0"/>
              <a:t>Active Travel</a:t>
            </a:r>
          </a:p>
          <a:p>
            <a:r>
              <a:rPr lang="en-GB" dirty="0"/>
              <a:t>Long distance core paths can be separate from roads – cut across country – using eg. forestry roads or legacy roads from construction</a:t>
            </a:r>
            <a:endParaRPr lang="gd-GB" dirty="0"/>
          </a:p>
          <a:p>
            <a:r>
              <a:rPr lang="en-GB" dirty="0"/>
              <a:t>Consideration of the leadership role needed to enable this to happen</a:t>
            </a:r>
            <a:endParaRPr lang="gd-GB" dirty="0"/>
          </a:p>
          <a:p>
            <a:r>
              <a:rPr lang="en-GB" dirty="0"/>
              <a:t>Understanding of the routes that would yield the greater benefit e.g. what are the journeys people need to make?</a:t>
            </a:r>
            <a:endParaRPr lang="gd-GB" dirty="0"/>
          </a:p>
          <a:p>
            <a:r>
              <a:rPr lang="en-GB" dirty="0"/>
              <a:t>Consideration of best practice in other places e</a:t>
            </a:r>
            <a:r>
              <a:rPr lang="gd-GB" dirty="0"/>
              <a:t>.</a:t>
            </a:r>
            <a:r>
              <a:rPr lang="en-GB" dirty="0"/>
              <a:t>g. Amsterdam made a decision to promote cycling, it didn’t happen accidentally</a:t>
            </a:r>
            <a:endParaRPr lang="gd-GB" dirty="0"/>
          </a:p>
          <a:p>
            <a:r>
              <a:rPr lang="en-GB" dirty="0"/>
              <a:t>Future schemes – horizon scanning</a:t>
            </a:r>
            <a:endParaRPr lang="gd-GB" dirty="0"/>
          </a:p>
          <a:p>
            <a:r>
              <a:rPr lang="gd-GB" dirty="0"/>
              <a:t>Skill sets to support Active Travel - b</a:t>
            </a:r>
            <a:r>
              <a:rPr lang="en-GB" dirty="0"/>
              <a:t>ike maintenance training?  </a:t>
            </a:r>
            <a:r>
              <a:rPr lang="gd-GB" dirty="0"/>
              <a:t>- </a:t>
            </a:r>
            <a:r>
              <a:rPr lang="en-GB" dirty="0"/>
              <a:t>Reuse bike project Lochgilphead </a:t>
            </a:r>
            <a:endParaRPr lang="gd-GB" dirty="0"/>
          </a:p>
          <a:p>
            <a:r>
              <a:rPr lang="en-GB" dirty="0"/>
              <a:t>[Active travel network] could be part of bigger initiative, e.g. Climate Challenge Fund</a:t>
            </a:r>
            <a:endParaRPr lang="gd-GB" dirty="0"/>
          </a:p>
          <a:p>
            <a:r>
              <a:rPr lang="gd-GB" dirty="0"/>
              <a:t>P</a:t>
            </a:r>
            <a:r>
              <a:rPr lang="en-GB" dirty="0"/>
              <a:t>ortfolio of funding streams needed</a:t>
            </a:r>
            <a:endParaRPr lang="gd-GB" dirty="0"/>
          </a:p>
          <a:p>
            <a:r>
              <a:rPr lang="en-GB" dirty="0"/>
              <a:t>To encourage A</a:t>
            </a:r>
            <a:r>
              <a:rPr lang="gd-GB" dirty="0"/>
              <a:t>ctive </a:t>
            </a:r>
            <a:r>
              <a:rPr lang="en-GB" dirty="0"/>
              <a:t>T</a:t>
            </a:r>
            <a:r>
              <a:rPr lang="gd-GB" dirty="0"/>
              <a:t>ravel</a:t>
            </a:r>
            <a:r>
              <a:rPr lang="en-GB" dirty="0"/>
              <a:t> – bike hire / manage space on ferries</a:t>
            </a:r>
            <a:endParaRPr lang="gd-GB" dirty="0"/>
          </a:p>
        </p:txBody>
      </p:sp>
    </p:spTree>
    <p:extLst>
      <p:ext uri="{BB962C8B-B14F-4D97-AF65-F5344CB8AC3E}">
        <p14:creationId xmlns:p14="http://schemas.microsoft.com/office/powerpoint/2010/main" val="1730063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gd-GB" sz="4000" dirty="0">
                <a:latin typeface="+mn-lt"/>
              </a:rPr>
              <a:t> Outcome 2: Housing</a:t>
            </a:r>
            <a:endParaRPr lang="en-GB" sz="4000" dirty="0">
              <a:latin typeface="+mn-lt"/>
            </a:endParaRPr>
          </a:p>
        </p:txBody>
      </p:sp>
      <p:sp>
        <p:nvSpPr>
          <p:cNvPr id="12" name="Content Placeholder 11"/>
          <p:cNvSpPr>
            <a:spLocks noGrp="1"/>
          </p:cNvSpPr>
          <p:nvPr>
            <p:ph idx="1"/>
          </p:nvPr>
        </p:nvSpPr>
        <p:spPr/>
        <p:txBody>
          <a:bodyPr/>
          <a:lstStyle/>
          <a:p>
            <a:r>
              <a:rPr lang="en-GB" sz="3400" dirty="0"/>
              <a:t>Argyll and Bute Community Planning Partnership will improve housing by</a:t>
            </a:r>
            <a:r>
              <a:rPr lang="gd-GB" sz="3400" dirty="0"/>
              <a:t>:</a:t>
            </a:r>
          </a:p>
          <a:p>
            <a:endParaRPr lang="gd-GB"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7010" y="3238214"/>
            <a:ext cx="2409980" cy="2409980"/>
          </a:xfrm>
          <a:prstGeom prst="rect">
            <a:avLst/>
          </a:prstGeom>
        </p:spPr>
      </p:pic>
    </p:spTree>
    <p:extLst>
      <p:ext uri="{BB962C8B-B14F-4D97-AF65-F5344CB8AC3E}">
        <p14:creationId xmlns:p14="http://schemas.microsoft.com/office/powerpoint/2010/main" val="3784189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4337" y="365125"/>
            <a:ext cx="10515600" cy="1325563"/>
          </a:xfrm>
        </p:spPr>
        <p:txBody>
          <a:bodyPr/>
          <a:lstStyle/>
          <a:p>
            <a:r>
              <a:rPr lang="gd-GB" dirty="0"/>
              <a:t>ABOIP Agreed Objectives 2024-2034</a:t>
            </a:r>
          </a:p>
        </p:txBody>
      </p:sp>
      <p:sp>
        <p:nvSpPr>
          <p:cNvPr id="3" name="Content Placeholder 2"/>
          <p:cNvSpPr>
            <a:spLocks noGrp="1"/>
          </p:cNvSpPr>
          <p:nvPr>
            <p:ph idx="1"/>
          </p:nvPr>
        </p:nvSpPr>
        <p:spPr>
          <a:xfrm>
            <a:off x="1127567" y="2080268"/>
            <a:ext cx="10515600" cy="4351338"/>
          </a:xfrm>
        </p:spPr>
        <p:txBody>
          <a:bodyPr>
            <a:normAutofit fontScale="92500" lnSpcReduction="20000"/>
          </a:bodyPr>
          <a:lstStyle/>
          <a:p>
            <a:r>
              <a:rPr lang="en-GB" dirty="0"/>
              <a:t>Working in effective partnerships to ensure that everyone living and working in Argyll and Bute has access to affordable, warm homes of the right size, in the right place with access to the services, amenities and economic opportunities that communities need to thrive</a:t>
            </a:r>
            <a:endParaRPr lang="gd-GB" dirty="0"/>
          </a:p>
          <a:p>
            <a:r>
              <a:rPr lang="en-GB" dirty="0"/>
              <a:t>Ensuring that plans and policies are informed by communities’ needs and aspirations, especially those facing the greatest inequalities in housing related outcomes</a:t>
            </a:r>
            <a:endParaRPr lang="gd-GB" dirty="0"/>
          </a:p>
          <a:p>
            <a:r>
              <a:rPr lang="en-GB" dirty="0"/>
              <a:t>Working with partners and communities to ensure that everyone has the ability to have a say in shaping what housing looks like for their place</a:t>
            </a:r>
            <a:endParaRPr lang="gd-GB" dirty="0"/>
          </a:p>
          <a:p>
            <a:r>
              <a:rPr lang="en-GB" dirty="0"/>
              <a:t>Reviewing partners’ land and property assets to ensure resources are used effectively to support the provision of housing for key workers and others </a:t>
            </a:r>
            <a:endParaRPr lang="gd-GB" dirty="0"/>
          </a:p>
          <a:p>
            <a:r>
              <a:rPr lang="en-GB" dirty="0"/>
              <a:t>Working together to identify opportunities for the prevention of homelessness through early intervention </a:t>
            </a:r>
            <a:endParaRPr lang="gd-GB" b="1" dirty="0"/>
          </a:p>
        </p:txBody>
      </p:sp>
    </p:spTree>
    <p:extLst>
      <p:ext uri="{BB962C8B-B14F-4D97-AF65-F5344CB8AC3E}">
        <p14:creationId xmlns:p14="http://schemas.microsoft.com/office/powerpoint/2010/main" val="3557856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D1508-4765-C3E0-8335-29BD8F0737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A8F7F4-CF70-319F-B130-9E2F81A6F1F5}"/>
              </a:ext>
            </a:extLst>
          </p:cNvPr>
          <p:cNvSpPr>
            <a:spLocks noGrp="1"/>
          </p:cNvSpPr>
          <p:nvPr>
            <p:ph type="title"/>
          </p:nvPr>
        </p:nvSpPr>
        <p:spPr>
          <a:xfrm>
            <a:off x="1125277" y="571942"/>
            <a:ext cx="8747864" cy="826982"/>
          </a:xfrm>
        </p:spPr>
        <p:txBody>
          <a:bodyPr>
            <a:normAutofit/>
          </a:bodyPr>
          <a:lstStyle/>
          <a:p>
            <a:r>
              <a:rPr lang="gd-GB" sz="4000" dirty="0">
                <a:latin typeface="+mn-lt"/>
              </a:rPr>
              <a:t>Questions </a:t>
            </a:r>
            <a:endParaRPr lang="en-GB" sz="4000" dirty="0">
              <a:latin typeface="+mn-lt"/>
            </a:endParaRPr>
          </a:p>
        </p:txBody>
      </p:sp>
      <p:sp>
        <p:nvSpPr>
          <p:cNvPr id="3" name="Content Placeholder 2">
            <a:extLst>
              <a:ext uri="{FF2B5EF4-FFF2-40B4-BE49-F238E27FC236}">
                <a16:creationId xmlns:a16="http://schemas.microsoft.com/office/drawing/2014/main" id="{26C9520C-5ADC-2D91-6BB7-E9B168BD428A}"/>
              </a:ext>
            </a:extLst>
          </p:cNvPr>
          <p:cNvSpPr>
            <a:spLocks noGrp="1"/>
          </p:cNvSpPr>
          <p:nvPr>
            <p:ph idx="1"/>
          </p:nvPr>
        </p:nvSpPr>
        <p:spPr>
          <a:xfrm>
            <a:off x="1125277" y="1873545"/>
            <a:ext cx="10847089" cy="4984455"/>
          </a:xfrm>
        </p:spPr>
        <p:txBody>
          <a:bodyPr>
            <a:normAutofit/>
          </a:bodyPr>
          <a:lstStyle/>
          <a:p>
            <a:r>
              <a:rPr lang="gd-GB" dirty="0"/>
              <a:t>Are you aware of any funding, training or opportunities locally for construction skills development?</a:t>
            </a:r>
          </a:p>
          <a:p>
            <a:r>
              <a:rPr lang="en-GB" dirty="0"/>
              <a:t>W</a:t>
            </a:r>
            <a:r>
              <a:rPr lang="gd-GB" dirty="0"/>
              <a:t>hat data is available for housing locally and what data is missing?</a:t>
            </a:r>
          </a:p>
          <a:p>
            <a:r>
              <a:rPr lang="en-GB" dirty="0"/>
              <a:t>D</a:t>
            </a:r>
            <a:r>
              <a:rPr lang="gd-GB" dirty="0"/>
              <a:t>o you know of any land and assets belonging to your organisation or group that could be used for housing?</a:t>
            </a:r>
          </a:p>
          <a:p>
            <a:r>
              <a:rPr lang="gd-GB" dirty="0"/>
              <a:t>What local information could be shared with those at risk of homelessness?</a:t>
            </a:r>
          </a:p>
          <a:p>
            <a:r>
              <a:rPr lang="gd-GB" dirty="0"/>
              <a:t>What information do you have about workforce needs for local accommodation?</a:t>
            </a:r>
          </a:p>
          <a:p>
            <a:endParaRPr lang="gd-GB" dirty="0"/>
          </a:p>
          <a:p>
            <a:endParaRPr lang="gd-GB" dirty="0"/>
          </a:p>
        </p:txBody>
      </p:sp>
    </p:spTree>
    <p:extLst>
      <p:ext uri="{BB962C8B-B14F-4D97-AF65-F5344CB8AC3E}">
        <p14:creationId xmlns:p14="http://schemas.microsoft.com/office/powerpoint/2010/main" val="3741533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862682" y="2300350"/>
            <a:ext cx="1673013" cy="369332"/>
          </a:xfrm>
          <a:prstGeom prst="rect">
            <a:avLst/>
          </a:prstGeom>
          <a:noFill/>
        </p:spPr>
        <p:txBody>
          <a:bodyPr wrap="square" rtlCol="0">
            <a:spAutoFit/>
          </a:bodyPr>
          <a:lstStyle/>
          <a:p>
            <a:r>
              <a:rPr lang="gd-GB" b="1" dirty="0"/>
              <a:t>Housing</a:t>
            </a:r>
            <a:endParaRPr lang="en-GB" b="1" dirty="0"/>
          </a:p>
        </p:txBody>
      </p:sp>
      <p:sp>
        <p:nvSpPr>
          <p:cNvPr id="10" name="TextBox 9"/>
          <p:cNvSpPr txBox="1"/>
          <p:nvPr/>
        </p:nvSpPr>
        <p:spPr>
          <a:xfrm>
            <a:off x="7535694" y="2174512"/>
            <a:ext cx="1673013" cy="646331"/>
          </a:xfrm>
          <a:prstGeom prst="rect">
            <a:avLst/>
          </a:prstGeom>
          <a:noFill/>
        </p:spPr>
        <p:txBody>
          <a:bodyPr wrap="square" rtlCol="0">
            <a:spAutoFit/>
          </a:bodyPr>
          <a:lstStyle/>
          <a:p>
            <a:r>
              <a:rPr lang="gd-GB" dirty="0"/>
              <a:t>Transport Infrastructure</a:t>
            </a:r>
            <a:endParaRPr lang="en-GB" dirty="0"/>
          </a:p>
        </p:txBody>
      </p:sp>
      <p:sp>
        <p:nvSpPr>
          <p:cNvPr id="11" name="TextBox 10"/>
          <p:cNvSpPr txBox="1"/>
          <p:nvPr/>
        </p:nvSpPr>
        <p:spPr>
          <a:xfrm>
            <a:off x="4189671" y="2155567"/>
            <a:ext cx="1673013" cy="646331"/>
          </a:xfrm>
          <a:prstGeom prst="rect">
            <a:avLst/>
          </a:prstGeom>
          <a:noFill/>
        </p:spPr>
        <p:txBody>
          <a:bodyPr wrap="square" rtlCol="0">
            <a:spAutoFit/>
          </a:bodyPr>
          <a:lstStyle/>
          <a:p>
            <a:r>
              <a:rPr lang="gd-GB" dirty="0"/>
              <a:t>Community Wellbeing</a:t>
            </a:r>
            <a:endParaRPr lang="en-GB" dirty="0"/>
          </a:p>
        </p:txBody>
      </p:sp>
      <p:sp>
        <p:nvSpPr>
          <p:cNvPr id="2" name="Title 1"/>
          <p:cNvSpPr>
            <a:spLocks noGrp="1"/>
          </p:cNvSpPr>
          <p:nvPr>
            <p:ph type="title"/>
          </p:nvPr>
        </p:nvSpPr>
        <p:spPr>
          <a:xfrm>
            <a:off x="1213646" y="156913"/>
            <a:ext cx="8747864" cy="1325563"/>
          </a:xfrm>
        </p:spPr>
        <p:txBody>
          <a:bodyPr>
            <a:normAutofit/>
          </a:bodyPr>
          <a:lstStyle/>
          <a:p>
            <a:r>
              <a:rPr lang="en-GB" sz="4000" dirty="0">
                <a:latin typeface="+mn-lt"/>
              </a:rPr>
              <a:t>Bute and Cowal</a:t>
            </a:r>
          </a:p>
        </p:txBody>
      </p:sp>
      <p:sp>
        <p:nvSpPr>
          <p:cNvPr id="3" name="Content Placeholder 2"/>
          <p:cNvSpPr>
            <a:spLocks noGrp="1"/>
          </p:cNvSpPr>
          <p:nvPr>
            <p:ph idx="1"/>
          </p:nvPr>
        </p:nvSpPr>
        <p:spPr>
          <a:xfrm>
            <a:off x="1022361" y="2155567"/>
            <a:ext cx="3167309" cy="4702432"/>
          </a:xfrm>
        </p:spPr>
        <p:txBody>
          <a:bodyPr>
            <a:normAutofit/>
          </a:bodyPr>
          <a:lstStyle/>
          <a:p>
            <a:pPr lvl="1"/>
            <a:r>
              <a:rPr lang="en-GB" sz="3600" b="1" u="sng" dirty="0"/>
              <a:t>Bute</a:t>
            </a:r>
          </a:p>
          <a:p>
            <a:pPr lvl="1"/>
            <a:endParaRPr lang="en-GB" sz="3600" b="1" u="sng" dirty="0"/>
          </a:p>
          <a:p>
            <a:pPr lvl="1"/>
            <a:r>
              <a:rPr lang="en-GB" sz="3600" b="1" u="sng" dirty="0"/>
              <a:t>Rothesay</a:t>
            </a:r>
          </a:p>
          <a:p>
            <a:pPr lvl="1"/>
            <a:endParaRPr lang="en-GB" sz="3600" b="1" u="sng" dirty="0"/>
          </a:p>
          <a:p>
            <a:pPr lvl="1"/>
            <a:r>
              <a:rPr lang="en-GB" sz="3600" b="1" u="sng" dirty="0"/>
              <a:t>Dunoon</a:t>
            </a:r>
          </a:p>
          <a:p>
            <a:pPr lvl="1"/>
            <a:endParaRPr lang="en-GB" sz="4200" b="1" u="sng" dirty="0"/>
          </a:p>
          <a:p>
            <a:pPr lvl="1"/>
            <a:r>
              <a:rPr lang="en-GB" sz="3600" b="1" u="sng" dirty="0"/>
              <a:t>Overall</a:t>
            </a:r>
            <a:endParaRPr lang="gd-GB" sz="3600" b="1" u="sng" dirty="0"/>
          </a:p>
        </p:txBody>
      </p:sp>
      <p:sp>
        <p:nvSpPr>
          <p:cNvPr id="19" name="TextBox 18"/>
          <p:cNvSpPr txBox="1"/>
          <p:nvPr/>
        </p:nvSpPr>
        <p:spPr>
          <a:xfrm>
            <a:off x="9586926" y="2321665"/>
            <a:ext cx="1673013" cy="369332"/>
          </a:xfrm>
          <a:prstGeom prst="rect">
            <a:avLst/>
          </a:prstGeom>
          <a:noFill/>
        </p:spPr>
        <p:txBody>
          <a:bodyPr wrap="square" rtlCol="0">
            <a:spAutoFit/>
          </a:bodyPr>
          <a:lstStyle/>
          <a:p>
            <a:r>
              <a:rPr lang="gd-GB" dirty="0"/>
              <a:t>9</a:t>
            </a:r>
            <a:r>
              <a:rPr lang="en-GB" dirty="0"/>
              <a:t>8% +/- </a:t>
            </a:r>
            <a:r>
              <a:rPr lang="gd-GB" dirty="0"/>
              <a:t>10</a:t>
            </a:r>
            <a:r>
              <a:rPr lang="en-GB" dirty="0"/>
              <a:t>%</a:t>
            </a:r>
          </a:p>
        </p:txBody>
      </p:sp>
      <p:sp>
        <p:nvSpPr>
          <p:cNvPr id="22" name="TextBox 21"/>
          <p:cNvSpPr txBox="1"/>
          <p:nvPr/>
        </p:nvSpPr>
        <p:spPr>
          <a:xfrm>
            <a:off x="9586926" y="3456420"/>
            <a:ext cx="1673013" cy="369332"/>
          </a:xfrm>
          <a:prstGeom prst="rect">
            <a:avLst/>
          </a:prstGeom>
          <a:noFill/>
        </p:spPr>
        <p:txBody>
          <a:bodyPr wrap="square" rtlCol="0">
            <a:spAutoFit/>
          </a:bodyPr>
          <a:lstStyle/>
          <a:p>
            <a:r>
              <a:rPr lang="gd-GB" dirty="0"/>
              <a:t>94</a:t>
            </a:r>
            <a:r>
              <a:rPr lang="en-GB" dirty="0"/>
              <a:t>% +/- </a:t>
            </a:r>
            <a:r>
              <a:rPr lang="gd-GB" dirty="0"/>
              <a:t>10</a:t>
            </a:r>
            <a:r>
              <a:rPr lang="en-GB" dirty="0"/>
              <a:t>%</a:t>
            </a:r>
          </a:p>
        </p:txBody>
      </p:sp>
      <p:cxnSp>
        <p:nvCxnSpPr>
          <p:cNvPr id="23" name="Straight Connector 22"/>
          <p:cNvCxnSpPr/>
          <p:nvPr/>
        </p:nvCxnSpPr>
        <p:spPr>
          <a:xfrm>
            <a:off x="1022361" y="5266481"/>
            <a:ext cx="10830115" cy="115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535695" y="5688531"/>
            <a:ext cx="1673013" cy="369332"/>
          </a:xfrm>
          <a:prstGeom prst="rect">
            <a:avLst/>
          </a:prstGeom>
          <a:noFill/>
        </p:spPr>
        <p:txBody>
          <a:bodyPr wrap="square" rtlCol="0">
            <a:spAutoFit/>
          </a:bodyPr>
          <a:lstStyle/>
          <a:p>
            <a:r>
              <a:rPr lang="gd-GB" b="1" dirty="0"/>
              <a:t>Housing</a:t>
            </a:r>
            <a:endParaRPr lang="en-GB" b="1" dirty="0"/>
          </a:p>
        </p:txBody>
      </p:sp>
      <p:sp>
        <p:nvSpPr>
          <p:cNvPr id="25" name="TextBox 24"/>
          <p:cNvSpPr txBox="1"/>
          <p:nvPr/>
        </p:nvSpPr>
        <p:spPr>
          <a:xfrm>
            <a:off x="4189669" y="5597380"/>
            <a:ext cx="1673013" cy="646331"/>
          </a:xfrm>
          <a:prstGeom prst="rect">
            <a:avLst/>
          </a:prstGeom>
          <a:noFill/>
        </p:spPr>
        <p:txBody>
          <a:bodyPr wrap="square" rtlCol="0">
            <a:spAutoFit/>
          </a:bodyPr>
          <a:lstStyle/>
          <a:p>
            <a:r>
              <a:rPr lang="gd-GB" dirty="0"/>
              <a:t>Transport Infrastructure</a:t>
            </a:r>
            <a:endParaRPr lang="en-GB" dirty="0"/>
          </a:p>
        </p:txBody>
      </p:sp>
      <p:sp>
        <p:nvSpPr>
          <p:cNvPr id="26" name="TextBox 25"/>
          <p:cNvSpPr txBox="1"/>
          <p:nvPr/>
        </p:nvSpPr>
        <p:spPr>
          <a:xfrm>
            <a:off x="5862682" y="5562243"/>
            <a:ext cx="1673013" cy="646331"/>
          </a:xfrm>
          <a:prstGeom prst="rect">
            <a:avLst/>
          </a:prstGeom>
          <a:noFill/>
        </p:spPr>
        <p:txBody>
          <a:bodyPr wrap="square" rtlCol="0">
            <a:spAutoFit/>
          </a:bodyPr>
          <a:lstStyle/>
          <a:p>
            <a:r>
              <a:rPr lang="gd-GB" dirty="0"/>
              <a:t>Community Wellbeing</a:t>
            </a:r>
            <a:endParaRPr lang="en-GB" dirty="0"/>
          </a:p>
        </p:txBody>
      </p:sp>
      <p:sp>
        <p:nvSpPr>
          <p:cNvPr id="27" name="TextBox 26"/>
          <p:cNvSpPr txBox="1"/>
          <p:nvPr/>
        </p:nvSpPr>
        <p:spPr>
          <a:xfrm>
            <a:off x="9586925" y="5698695"/>
            <a:ext cx="1673013" cy="369332"/>
          </a:xfrm>
          <a:prstGeom prst="rect">
            <a:avLst/>
          </a:prstGeom>
          <a:noFill/>
        </p:spPr>
        <p:txBody>
          <a:bodyPr wrap="square" rtlCol="0">
            <a:spAutoFit/>
          </a:bodyPr>
          <a:lstStyle/>
          <a:p>
            <a:r>
              <a:rPr lang="en-GB" dirty="0"/>
              <a:t>98% +/- 5%</a:t>
            </a:r>
          </a:p>
        </p:txBody>
      </p:sp>
      <p:sp>
        <p:nvSpPr>
          <p:cNvPr id="28" name="TextBox 27"/>
          <p:cNvSpPr txBox="1"/>
          <p:nvPr/>
        </p:nvSpPr>
        <p:spPr>
          <a:xfrm>
            <a:off x="9586924" y="4513065"/>
            <a:ext cx="1673013" cy="369332"/>
          </a:xfrm>
          <a:prstGeom prst="rect">
            <a:avLst/>
          </a:prstGeom>
          <a:noFill/>
        </p:spPr>
        <p:txBody>
          <a:bodyPr wrap="square" rtlCol="0">
            <a:spAutoFit/>
          </a:bodyPr>
          <a:lstStyle/>
          <a:p>
            <a:r>
              <a:rPr lang="gd-GB" dirty="0"/>
              <a:t>98</a:t>
            </a:r>
            <a:r>
              <a:rPr lang="en-GB" dirty="0"/>
              <a:t>% +/- </a:t>
            </a:r>
            <a:r>
              <a:rPr lang="gd-GB" dirty="0"/>
              <a:t>10</a:t>
            </a:r>
            <a:r>
              <a:rPr lang="en-GB" dirty="0"/>
              <a:t>%</a:t>
            </a:r>
          </a:p>
        </p:txBody>
      </p:sp>
      <p:sp>
        <p:nvSpPr>
          <p:cNvPr id="29" name="TextBox 28"/>
          <p:cNvSpPr txBox="1"/>
          <p:nvPr/>
        </p:nvSpPr>
        <p:spPr>
          <a:xfrm>
            <a:off x="7535695" y="4488495"/>
            <a:ext cx="1673013" cy="369332"/>
          </a:xfrm>
          <a:prstGeom prst="rect">
            <a:avLst/>
          </a:prstGeom>
          <a:noFill/>
        </p:spPr>
        <p:txBody>
          <a:bodyPr wrap="square" rtlCol="0">
            <a:spAutoFit/>
          </a:bodyPr>
          <a:lstStyle/>
          <a:p>
            <a:r>
              <a:rPr lang="gd-GB" b="1" dirty="0"/>
              <a:t>Housing</a:t>
            </a:r>
            <a:endParaRPr lang="en-GB" b="1" dirty="0"/>
          </a:p>
        </p:txBody>
      </p:sp>
      <p:sp>
        <p:nvSpPr>
          <p:cNvPr id="30" name="TextBox 29"/>
          <p:cNvSpPr txBox="1"/>
          <p:nvPr/>
        </p:nvSpPr>
        <p:spPr>
          <a:xfrm>
            <a:off x="4189669" y="4397344"/>
            <a:ext cx="1673013" cy="646331"/>
          </a:xfrm>
          <a:prstGeom prst="rect">
            <a:avLst/>
          </a:prstGeom>
          <a:noFill/>
        </p:spPr>
        <p:txBody>
          <a:bodyPr wrap="square" rtlCol="0">
            <a:spAutoFit/>
          </a:bodyPr>
          <a:lstStyle/>
          <a:p>
            <a:r>
              <a:rPr lang="gd-GB" dirty="0"/>
              <a:t>Transport Infrastructure</a:t>
            </a:r>
            <a:endParaRPr lang="en-GB" dirty="0"/>
          </a:p>
        </p:txBody>
      </p:sp>
      <p:sp>
        <p:nvSpPr>
          <p:cNvPr id="31" name="TextBox 30"/>
          <p:cNvSpPr txBox="1"/>
          <p:nvPr/>
        </p:nvSpPr>
        <p:spPr>
          <a:xfrm>
            <a:off x="5862682" y="4362207"/>
            <a:ext cx="1673013" cy="646331"/>
          </a:xfrm>
          <a:prstGeom prst="rect">
            <a:avLst/>
          </a:prstGeom>
          <a:noFill/>
        </p:spPr>
        <p:txBody>
          <a:bodyPr wrap="square" rtlCol="0">
            <a:spAutoFit/>
          </a:bodyPr>
          <a:lstStyle/>
          <a:p>
            <a:r>
              <a:rPr lang="gd-GB" dirty="0"/>
              <a:t>Community Wellbeing</a:t>
            </a:r>
            <a:endParaRPr lang="en-GB" dirty="0"/>
          </a:p>
        </p:txBody>
      </p:sp>
      <p:sp>
        <p:nvSpPr>
          <p:cNvPr id="32" name="TextBox 31"/>
          <p:cNvSpPr txBox="1"/>
          <p:nvPr/>
        </p:nvSpPr>
        <p:spPr>
          <a:xfrm>
            <a:off x="5862680" y="3434187"/>
            <a:ext cx="1673013" cy="369332"/>
          </a:xfrm>
          <a:prstGeom prst="rect">
            <a:avLst/>
          </a:prstGeom>
          <a:noFill/>
        </p:spPr>
        <p:txBody>
          <a:bodyPr wrap="square" rtlCol="0">
            <a:spAutoFit/>
          </a:bodyPr>
          <a:lstStyle/>
          <a:p>
            <a:r>
              <a:rPr lang="gd-GB" b="1" dirty="0"/>
              <a:t>Housing</a:t>
            </a:r>
            <a:endParaRPr lang="en-GB" b="1" dirty="0"/>
          </a:p>
        </p:txBody>
      </p:sp>
      <p:sp>
        <p:nvSpPr>
          <p:cNvPr id="33" name="TextBox 32"/>
          <p:cNvSpPr txBox="1"/>
          <p:nvPr/>
        </p:nvSpPr>
        <p:spPr>
          <a:xfrm>
            <a:off x="7535692" y="3308349"/>
            <a:ext cx="1673013" cy="646331"/>
          </a:xfrm>
          <a:prstGeom prst="rect">
            <a:avLst/>
          </a:prstGeom>
          <a:noFill/>
        </p:spPr>
        <p:txBody>
          <a:bodyPr wrap="square" rtlCol="0">
            <a:spAutoFit/>
          </a:bodyPr>
          <a:lstStyle/>
          <a:p>
            <a:r>
              <a:rPr lang="gd-GB" dirty="0"/>
              <a:t>Transport Infrastructure</a:t>
            </a:r>
            <a:endParaRPr lang="en-GB" dirty="0"/>
          </a:p>
        </p:txBody>
      </p:sp>
      <p:sp>
        <p:nvSpPr>
          <p:cNvPr id="34" name="TextBox 33"/>
          <p:cNvSpPr txBox="1"/>
          <p:nvPr/>
        </p:nvSpPr>
        <p:spPr>
          <a:xfrm>
            <a:off x="4189669" y="3289404"/>
            <a:ext cx="1673013" cy="646331"/>
          </a:xfrm>
          <a:prstGeom prst="rect">
            <a:avLst/>
          </a:prstGeom>
          <a:noFill/>
        </p:spPr>
        <p:txBody>
          <a:bodyPr wrap="square" rtlCol="0">
            <a:spAutoFit/>
          </a:bodyPr>
          <a:lstStyle/>
          <a:p>
            <a:r>
              <a:rPr lang="gd-GB" dirty="0"/>
              <a:t>Community Wellbeing</a:t>
            </a:r>
            <a:endParaRPr lang="en-GB" dirty="0"/>
          </a:p>
        </p:txBody>
      </p:sp>
      <p:sp>
        <p:nvSpPr>
          <p:cNvPr id="5" name="Slide Number Placeholder 4"/>
          <p:cNvSpPr>
            <a:spLocks noGrp="1"/>
          </p:cNvSpPr>
          <p:nvPr>
            <p:ph type="sldNum" sz="quarter" idx="12"/>
          </p:nvPr>
        </p:nvSpPr>
        <p:spPr/>
        <p:txBody>
          <a:bodyPr/>
          <a:lstStyle/>
          <a:p>
            <a:fld id="{DC316E24-4E18-44F3-8D9F-0D018B7E69F3}" type="slidenum">
              <a:rPr lang="en-GB" smtClean="0"/>
              <a:t>10</a:t>
            </a:fld>
            <a:endParaRPr lang="en-GB" dirty="0"/>
          </a:p>
        </p:txBody>
      </p:sp>
    </p:spTree>
    <p:extLst>
      <p:ext uri="{BB962C8B-B14F-4D97-AF65-F5344CB8AC3E}">
        <p14:creationId xmlns:p14="http://schemas.microsoft.com/office/powerpoint/2010/main" val="3092340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3646" y="156913"/>
            <a:ext cx="8747864" cy="1325563"/>
          </a:xfrm>
        </p:spPr>
        <p:txBody>
          <a:bodyPr>
            <a:normAutofit/>
          </a:bodyPr>
          <a:lstStyle/>
          <a:p>
            <a:r>
              <a:rPr lang="en-GB" sz="4000" dirty="0">
                <a:latin typeface="+mn-lt"/>
              </a:rPr>
              <a:t>Bute and Cowal – Age</a:t>
            </a:r>
          </a:p>
        </p:txBody>
      </p:sp>
      <p:graphicFrame>
        <p:nvGraphicFramePr>
          <p:cNvPr id="6" name="Chart 5">
            <a:extLst>
              <a:ext uri="{FF2B5EF4-FFF2-40B4-BE49-F238E27FC236}">
                <a16:creationId xmlns:a16="http://schemas.microsoft.com/office/drawing/2014/main" id="{00000000-0008-0000-0200-000002000000}"/>
              </a:ext>
            </a:extLst>
          </p:cNvPr>
          <p:cNvGraphicFramePr>
            <a:graphicFrameLocks/>
          </p:cNvGraphicFramePr>
          <p:nvPr/>
        </p:nvGraphicFramePr>
        <p:xfrm>
          <a:off x="990600" y="2044700"/>
          <a:ext cx="11201400" cy="481330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fld id="{DC316E24-4E18-44F3-8D9F-0D018B7E69F3}" type="slidenum">
              <a:rPr lang="en-GB" smtClean="0"/>
              <a:t>11</a:t>
            </a:fld>
            <a:endParaRPr lang="en-GB" dirty="0"/>
          </a:p>
        </p:txBody>
      </p:sp>
    </p:spTree>
    <p:extLst>
      <p:ext uri="{BB962C8B-B14F-4D97-AF65-F5344CB8AC3E}">
        <p14:creationId xmlns:p14="http://schemas.microsoft.com/office/powerpoint/2010/main" val="3794323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77" y="571942"/>
            <a:ext cx="8747864" cy="826982"/>
          </a:xfrm>
        </p:spPr>
        <p:txBody>
          <a:bodyPr>
            <a:normAutofit/>
          </a:bodyPr>
          <a:lstStyle/>
          <a:p>
            <a:r>
              <a:rPr lang="gd-GB" sz="4000" dirty="0">
                <a:latin typeface="+mn-lt"/>
              </a:rPr>
              <a:t>Agreed actions – </a:t>
            </a:r>
            <a:r>
              <a:rPr lang="en-GB" sz="4000" dirty="0">
                <a:latin typeface="+mn-lt"/>
              </a:rPr>
              <a:t>to be developed</a:t>
            </a:r>
          </a:p>
        </p:txBody>
      </p:sp>
      <p:sp>
        <p:nvSpPr>
          <p:cNvPr id="3" name="Content Placeholder 2"/>
          <p:cNvSpPr>
            <a:spLocks noGrp="1"/>
          </p:cNvSpPr>
          <p:nvPr>
            <p:ph idx="1"/>
          </p:nvPr>
        </p:nvSpPr>
        <p:spPr>
          <a:xfrm>
            <a:off x="1125277" y="1873545"/>
            <a:ext cx="10847089" cy="4984455"/>
          </a:xfrm>
        </p:spPr>
        <p:txBody>
          <a:bodyPr>
            <a:normAutofit/>
          </a:bodyPr>
          <a:lstStyle/>
          <a:p>
            <a:r>
              <a:rPr lang="en-GB" dirty="0"/>
              <a:t>Establish a construction skills development working group</a:t>
            </a:r>
            <a:endParaRPr lang="gd-GB" dirty="0"/>
          </a:p>
          <a:p>
            <a:r>
              <a:rPr lang="en-GB" dirty="0"/>
              <a:t>Establish a partner land and assets working group </a:t>
            </a:r>
            <a:endParaRPr lang="gd-GB" dirty="0"/>
          </a:p>
          <a:p>
            <a:r>
              <a:rPr lang="en-GB" dirty="0"/>
              <a:t>CPP and ACPG Communication plan on financial interventions to prevent homelessness</a:t>
            </a:r>
            <a:endParaRPr lang="gd-GB" dirty="0"/>
          </a:p>
          <a:p>
            <a:r>
              <a:rPr lang="en-GB" dirty="0"/>
              <a:t>Freedom to use Scottish Government housing funding more flexibly and as an allocation with local administrative control</a:t>
            </a:r>
            <a:endParaRPr lang="gd-GB" dirty="0"/>
          </a:p>
          <a:p>
            <a:r>
              <a:rPr lang="en-GB" dirty="0"/>
              <a:t>Develop a strategic approach to evidencing the need for workforce housing in the public sector</a:t>
            </a:r>
            <a:endParaRPr lang="gd-GB" dirty="0"/>
          </a:p>
          <a:p>
            <a:pPr lvl="1"/>
            <a:r>
              <a:rPr lang="gd-GB" dirty="0"/>
              <a:t>Support</a:t>
            </a:r>
            <a:r>
              <a:rPr lang="en-GB" dirty="0"/>
              <a:t> partners to contribute, providing insights and information and to be part of the creative process on solutions for workforce accommodation</a:t>
            </a:r>
            <a:endParaRPr lang="gd-GB" dirty="0"/>
          </a:p>
        </p:txBody>
      </p:sp>
    </p:spTree>
    <p:extLst>
      <p:ext uri="{BB962C8B-B14F-4D97-AF65-F5344CB8AC3E}">
        <p14:creationId xmlns:p14="http://schemas.microsoft.com/office/powerpoint/2010/main" val="2285826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77" y="571942"/>
            <a:ext cx="8747864" cy="826982"/>
          </a:xfrm>
        </p:spPr>
        <p:txBody>
          <a:bodyPr>
            <a:normAutofit/>
          </a:bodyPr>
          <a:lstStyle/>
          <a:p>
            <a:r>
              <a:rPr lang="gd-GB" sz="4000" dirty="0">
                <a:latin typeface="+mn-lt"/>
              </a:rPr>
              <a:t>Agreed actions – progressing</a:t>
            </a:r>
            <a:endParaRPr lang="en-GB" sz="4000" dirty="0">
              <a:latin typeface="+mn-lt"/>
            </a:endParaRPr>
          </a:p>
        </p:txBody>
      </p:sp>
      <p:sp>
        <p:nvSpPr>
          <p:cNvPr id="3" name="Content Placeholder 2"/>
          <p:cNvSpPr>
            <a:spLocks noGrp="1"/>
          </p:cNvSpPr>
          <p:nvPr>
            <p:ph idx="1"/>
          </p:nvPr>
        </p:nvSpPr>
        <p:spPr>
          <a:xfrm>
            <a:off x="937317" y="1941094"/>
            <a:ext cx="10847089" cy="4916906"/>
          </a:xfrm>
        </p:spPr>
        <p:txBody>
          <a:bodyPr>
            <a:normAutofit lnSpcReduction="10000"/>
          </a:bodyPr>
          <a:lstStyle/>
          <a:p>
            <a:r>
              <a:rPr lang="en-GB" dirty="0"/>
              <a:t>Deliver seasonal and temporary workforce accommodation using short term occupancy agreements</a:t>
            </a:r>
            <a:endParaRPr lang="gd-GB" dirty="0"/>
          </a:p>
          <a:p>
            <a:r>
              <a:rPr lang="en-GB" dirty="0"/>
              <a:t>Local CPP communication strategy on housing to enhance development of Local Place Plans</a:t>
            </a:r>
            <a:r>
              <a:rPr lang="gd-GB" dirty="0"/>
              <a:t> (complete)</a:t>
            </a:r>
          </a:p>
          <a:p>
            <a:r>
              <a:rPr lang="en-GB" dirty="0"/>
              <a:t>Facilitate discussion at Area Community Planning Groups using existing data and establish any demographic or geographic data gaps </a:t>
            </a:r>
            <a:r>
              <a:rPr lang="gd-GB" dirty="0"/>
              <a:t>(August 2025)</a:t>
            </a:r>
          </a:p>
          <a:p>
            <a:r>
              <a:rPr lang="en-GB" dirty="0"/>
              <a:t>Incorporate </a:t>
            </a:r>
            <a:r>
              <a:rPr lang="gd-GB" dirty="0"/>
              <a:t>energy</a:t>
            </a:r>
            <a:r>
              <a:rPr lang="en-GB" dirty="0"/>
              <a:t> discussion points within CPP Climate Change Strategy</a:t>
            </a:r>
            <a:r>
              <a:rPr lang="gd-GB" dirty="0"/>
              <a:t> (complete)</a:t>
            </a:r>
          </a:p>
          <a:p>
            <a:r>
              <a:rPr lang="en-GB" dirty="0"/>
              <a:t>CPP to receive briefing on Housing Scotland Bill</a:t>
            </a:r>
            <a:endParaRPr lang="gd-GB" dirty="0"/>
          </a:p>
          <a:p>
            <a:r>
              <a:rPr lang="en-GB" dirty="0"/>
              <a:t>Create funding mechanisms for Development Trusts to finance feasibility studies, professional fees and approval process</a:t>
            </a:r>
            <a:endParaRPr lang="gd-GB" dirty="0"/>
          </a:p>
          <a:p>
            <a:pPr marL="0" indent="0">
              <a:buNone/>
            </a:pPr>
            <a:endParaRPr lang="gd-GB" dirty="0"/>
          </a:p>
          <a:p>
            <a:endParaRPr lang="gd-GB" dirty="0">
              <a:solidFill>
                <a:srgbClr val="FF0000"/>
              </a:solidFill>
            </a:endParaRPr>
          </a:p>
          <a:p>
            <a:endParaRPr lang="gd-GB" dirty="0"/>
          </a:p>
        </p:txBody>
      </p:sp>
    </p:spTree>
    <p:extLst>
      <p:ext uri="{BB962C8B-B14F-4D97-AF65-F5344CB8AC3E}">
        <p14:creationId xmlns:p14="http://schemas.microsoft.com/office/powerpoint/2010/main" val="1333581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77" y="571942"/>
            <a:ext cx="8747864" cy="826982"/>
          </a:xfrm>
        </p:spPr>
        <p:txBody>
          <a:bodyPr>
            <a:normAutofit/>
          </a:bodyPr>
          <a:lstStyle/>
          <a:p>
            <a:r>
              <a:rPr lang="gd-GB" sz="4000" dirty="0">
                <a:latin typeface="+mn-lt"/>
              </a:rPr>
              <a:t>Housing Need and Demand research </a:t>
            </a:r>
            <a:endParaRPr lang="en-GB" sz="4000" dirty="0">
              <a:latin typeface="+mn-lt"/>
            </a:endParaRPr>
          </a:p>
        </p:txBody>
      </p:sp>
      <p:sp>
        <p:nvSpPr>
          <p:cNvPr id="3" name="Content Placeholder 2"/>
          <p:cNvSpPr>
            <a:spLocks noGrp="1"/>
          </p:cNvSpPr>
          <p:nvPr>
            <p:ph idx="1"/>
          </p:nvPr>
        </p:nvSpPr>
        <p:spPr>
          <a:xfrm>
            <a:off x="962527" y="1957136"/>
            <a:ext cx="11044216" cy="4997115"/>
          </a:xfrm>
        </p:spPr>
        <p:txBody>
          <a:bodyPr>
            <a:normAutofit/>
          </a:bodyPr>
          <a:lstStyle/>
          <a:p>
            <a:r>
              <a:rPr lang="gd-GB" sz="3200" dirty="0"/>
              <a:t>Help</a:t>
            </a:r>
            <a:r>
              <a:rPr lang="en-GB" sz="3200" dirty="0"/>
              <a:t> understand the area’s housing needs and neighbourhoods  </a:t>
            </a:r>
            <a:endParaRPr lang="gd-GB" sz="3200" dirty="0"/>
          </a:p>
          <a:p>
            <a:r>
              <a:rPr lang="gd-GB" sz="3200" dirty="0"/>
              <a:t>Conducted</a:t>
            </a:r>
            <a:r>
              <a:rPr lang="en-GB" sz="3200" dirty="0"/>
              <a:t> by Research Resource on behalf of the </a:t>
            </a:r>
            <a:r>
              <a:rPr lang="gd-GB" sz="3200" dirty="0"/>
              <a:t>Council</a:t>
            </a:r>
          </a:p>
          <a:p>
            <a:r>
              <a:rPr lang="gd-GB" sz="3200" dirty="0"/>
              <a:t>Household</a:t>
            </a:r>
            <a:r>
              <a:rPr lang="en-GB" sz="3200" dirty="0"/>
              <a:t>s</a:t>
            </a:r>
            <a:r>
              <a:rPr lang="gd-GB" sz="3200" dirty="0"/>
              <a:t> </a:t>
            </a:r>
            <a:r>
              <a:rPr lang="en-GB" sz="3200" dirty="0"/>
              <a:t>previously </a:t>
            </a:r>
            <a:r>
              <a:rPr lang="gd-GB" sz="3200" dirty="0"/>
              <a:t>selected to participate at random</a:t>
            </a:r>
            <a:r>
              <a:rPr lang="en-GB" sz="3200" dirty="0"/>
              <a:t> </a:t>
            </a:r>
          </a:p>
          <a:p>
            <a:r>
              <a:rPr lang="en-GB" sz="3200" dirty="0"/>
              <a:t>Households now invited to take part in an online survey:</a:t>
            </a:r>
            <a:endParaRPr lang="gd-GB" sz="3200" dirty="0"/>
          </a:p>
          <a:p>
            <a:pPr lvl="1"/>
            <a:r>
              <a:rPr lang="en-GB" sz="2800" dirty="0">
                <a:hlinkClick r:id="rId3"/>
              </a:rPr>
              <a:t>researchresource.welcomesyourfeedback.net/s/ABC</a:t>
            </a:r>
            <a:endParaRPr lang="en-GB" sz="2800" dirty="0"/>
          </a:p>
          <a:p>
            <a:pPr lvl="1"/>
            <a:r>
              <a:rPr lang="gd-GB" sz="2800" dirty="0"/>
              <a:t>Use </a:t>
            </a:r>
            <a:r>
              <a:rPr lang="en-GB" sz="2800" dirty="0"/>
              <a:t>the QR Code</a:t>
            </a:r>
          </a:p>
          <a:p>
            <a:endParaRPr lang="gd-GB" dirty="0"/>
          </a:p>
          <a:p>
            <a:endParaRPr lang="gd-GB" dirty="0"/>
          </a:p>
        </p:txBody>
      </p:sp>
      <p:pic>
        <p:nvPicPr>
          <p:cNvPr id="1027" name="Picture 1" descr="A qr code on a white background&#10;&#10;AI-generated content may be incorrect.">
            <a:extLst>
              <a:ext uri="{FF2B5EF4-FFF2-40B4-BE49-F238E27FC236}">
                <a16:creationId xmlns:a16="http://schemas.microsoft.com/office/drawing/2014/main" id="{DE1D9C64-B85D-12D4-FF74-BCDB566C53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4842" y="4130842"/>
            <a:ext cx="2727158" cy="2727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4204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B3443-9CD1-DF86-E3B8-0F16256EF0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919FC3-1785-F057-AE1E-5540754722E1}"/>
              </a:ext>
            </a:extLst>
          </p:cNvPr>
          <p:cNvSpPr>
            <a:spLocks noGrp="1"/>
          </p:cNvSpPr>
          <p:nvPr>
            <p:ph type="title"/>
          </p:nvPr>
        </p:nvSpPr>
        <p:spPr>
          <a:xfrm>
            <a:off x="1125277" y="571942"/>
            <a:ext cx="8747864" cy="826982"/>
          </a:xfrm>
        </p:spPr>
        <p:txBody>
          <a:bodyPr>
            <a:normAutofit/>
          </a:bodyPr>
          <a:lstStyle/>
          <a:p>
            <a:r>
              <a:rPr lang="gd-GB" sz="4000" dirty="0">
                <a:latin typeface="+mn-lt"/>
              </a:rPr>
              <a:t>Questions </a:t>
            </a:r>
            <a:endParaRPr lang="en-GB" sz="4000" dirty="0">
              <a:latin typeface="+mn-lt"/>
            </a:endParaRPr>
          </a:p>
        </p:txBody>
      </p:sp>
      <p:sp>
        <p:nvSpPr>
          <p:cNvPr id="3" name="Content Placeholder 2">
            <a:extLst>
              <a:ext uri="{FF2B5EF4-FFF2-40B4-BE49-F238E27FC236}">
                <a16:creationId xmlns:a16="http://schemas.microsoft.com/office/drawing/2014/main" id="{43FFC401-E274-8B04-E8C7-88926CDD069A}"/>
              </a:ext>
            </a:extLst>
          </p:cNvPr>
          <p:cNvSpPr>
            <a:spLocks noGrp="1"/>
          </p:cNvSpPr>
          <p:nvPr>
            <p:ph idx="1"/>
          </p:nvPr>
        </p:nvSpPr>
        <p:spPr>
          <a:xfrm>
            <a:off x="1125277" y="1873545"/>
            <a:ext cx="10847089" cy="4984455"/>
          </a:xfrm>
        </p:spPr>
        <p:txBody>
          <a:bodyPr>
            <a:normAutofit/>
          </a:bodyPr>
          <a:lstStyle/>
          <a:p>
            <a:r>
              <a:rPr lang="gd-GB" dirty="0"/>
              <a:t>Are you aware of any funding, training or opportunities locally for construction skills development?</a:t>
            </a:r>
          </a:p>
          <a:p>
            <a:r>
              <a:rPr lang="en-GB" dirty="0"/>
              <a:t>W</a:t>
            </a:r>
            <a:r>
              <a:rPr lang="gd-GB" dirty="0"/>
              <a:t>hat data is available for housing locally and what data is missing?</a:t>
            </a:r>
          </a:p>
          <a:p>
            <a:r>
              <a:rPr lang="en-GB" dirty="0"/>
              <a:t>D</a:t>
            </a:r>
            <a:r>
              <a:rPr lang="gd-GB" dirty="0"/>
              <a:t>o you know of any land and assets belonging to your organisation or group that could be used for housing?</a:t>
            </a:r>
          </a:p>
          <a:p>
            <a:r>
              <a:rPr lang="gd-GB" dirty="0"/>
              <a:t>What local information could be shared with those at risk of homelessness?</a:t>
            </a:r>
          </a:p>
          <a:p>
            <a:r>
              <a:rPr lang="gd-GB" dirty="0"/>
              <a:t>What information do you have about workforce needs for local accommodation?</a:t>
            </a:r>
          </a:p>
          <a:p>
            <a:endParaRPr lang="gd-GB" dirty="0"/>
          </a:p>
          <a:p>
            <a:endParaRPr lang="gd-GB" dirty="0"/>
          </a:p>
        </p:txBody>
      </p:sp>
    </p:spTree>
    <p:extLst>
      <p:ext uri="{BB962C8B-B14F-4D97-AF65-F5344CB8AC3E}">
        <p14:creationId xmlns:p14="http://schemas.microsoft.com/office/powerpoint/2010/main" val="92300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77" y="571942"/>
            <a:ext cx="8747864" cy="826982"/>
          </a:xfrm>
        </p:spPr>
        <p:txBody>
          <a:bodyPr>
            <a:normAutofit/>
          </a:bodyPr>
          <a:lstStyle/>
          <a:p>
            <a:r>
              <a:rPr lang="gd-GB" sz="4000" dirty="0">
                <a:latin typeface="+mn-lt"/>
              </a:rPr>
              <a:t>Next Steps</a:t>
            </a:r>
            <a:endParaRPr lang="en-GB" sz="4000" dirty="0">
              <a:latin typeface="+mn-lt"/>
            </a:endParaRPr>
          </a:p>
        </p:txBody>
      </p:sp>
      <p:sp>
        <p:nvSpPr>
          <p:cNvPr id="3" name="Content Placeholder 2"/>
          <p:cNvSpPr>
            <a:spLocks noGrp="1"/>
          </p:cNvSpPr>
          <p:nvPr>
            <p:ph idx="1"/>
          </p:nvPr>
        </p:nvSpPr>
        <p:spPr>
          <a:xfrm>
            <a:off x="1125277" y="1873545"/>
            <a:ext cx="10847089" cy="4984455"/>
          </a:xfrm>
        </p:spPr>
        <p:txBody>
          <a:bodyPr>
            <a:normAutofit/>
          </a:bodyPr>
          <a:lstStyle/>
          <a:p>
            <a:pPr marL="0" indent="0">
              <a:buNone/>
            </a:pPr>
            <a:r>
              <a:rPr lang="gd-GB" dirty="0"/>
              <a:t>Engaging Area Community Planning Groups (August and ongoing)</a:t>
            </a:r>
          </a:p>
          <a:p>
            <a:pPr marL="0" indent="0">
              <a:buNone/>
            </a:pPr>
            <a:r>
              <a:rPr lang="gd-GB" dirty="0"/>
              <a:t>Refining actions and identifying partner input and resources (CPP Management Committee Meeting in September)</a:t>
            </a:r>
          </a:p>
          <a:p>
            <a:pPr marL="0" indent="0">
              <a:buNone/>
            </a:pPr>
            <a:r>
              <a:rPr lang="gd-GB" dirty="0"/>
              <a:t>Taking actions forward and reporting regularly to CPP groups</a:t>
            </a:r>
          </a:p>
        </p:txBody>
      </p:sp>
    </p:spTree>
    <p:extLst>
      <p:ext uri="{BB962C8B-B14F-4D97-AF65-F5344CB8AC3E}">
        <p14:creationId xmlns:p14="http://schemas.microsoft.com/office/powerpoint/2010/main" val="2255987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77" y="571942"/>
            <a:ext cx="8747864" cy="826982"/>
          </a:xfrm>
        </p:spPr>
        <p:txBody>
          <a:bodyPr>
            <a:normAutofit/>
          </a:bodyPr>
          <a:lstStyle/>
          <a:p>
            <a:r>
              <a:rPr lang="en-GB" sz="2800" dirty="0">
                <a:latin typeface="+mn-lt"/>
              </a:rPr>
              <a:t>Establish a construction skills development working group</a:t>
            </a:r>
            <a:endParaRPr lang="gd-GB" sz="2800" dirty="0">
              <a:latin typeface="+mn-lt"/>
            </a:endParaRPr>
          </a:p>
        </p:txBody>
      </p:sp>
      <p:sp>
        <p:nvSpPr>
          <p:cNvPr id="3" name="Content Placeholder 2"/>
          <p:cNvSpPr>
            <a:spLocks noGrp="1"/>
          </p:cNvSpPr>
          <p:nvPr>
            <p:ph idx="1"/>
          </p:nvPr>
        </p:nvSpPr>
        <p:spPr>
          <a:xfrm>
            <a:off x="1125277" y="1526304"/>
            <a:ext cx="10847089" cy="4984455"/>
          </a:xfrm>
        </p:spPr>
        <p:txBody>
          <a:bodyPr>
            <a:noAutofit/>
          </a:bodyPr>
          <a:lstStyle/>
          <a:p>
            <a:pPr marL="0" indent="0">
              <a:buNone/>
            </a:pPr>
            <a:r>
              <a:rPr lang="gd-GB" sz="2400" i="1" dirty="0"/>
              <a:t>The project outputs will be to:</a:t>
            </a:r>
            <a:endParaRPr lang="gd-GB" sz="2400" dirty="0"/>
          </a:p>
          <a:p>
            <a:pPr lvl="0"/>
            <a:r>
              <a:rPr lang="gd-GB" sz="2400" i="1" dirty="0"/>
              <a:t>List a set of recommendations that seek to solve the skills issues relating to housing </a:t>
            </a:r>
            <a:endParaRPr lang="en-GB" sz="2400" dirty="0"/>
          </a:p>
          <a:p>
            <a:pPr lvl="0"/>
            <a:r>
              <a:rPr lang="gd-GB" sz="2400" i="1" dirty="0"/>
              <a:t>Take recommendations forward</a:t>
            </a:r>
            <a:endParaRPr lang="en-GB" sz="2400" dirty="0"/>
          </a:p>
          <a:p>
            <a:pPr marL="0" indent="0">
              <a:buNone/>
            </a:pPr>
            <a:endParaRPr lang="gd-GB" sz="1200" dirty="0"/>
          </a:p>
          <a:p>
            <a:pPr marL="0" indent="0">
              <a:buNone/>
            </a:pPr>
            <a:r>
              <a:rPr lang="gd-GB" sz="2400" i="1" dirty="0"/>
              <a:t>The project outcomes will be to:</a:t>
            </a:r>
            <a:endParaRPr lang="gd-GB" sz="2400" dirty="0"/>
          </a:p>
          <a:p>
            <a:pPr lvl="0"/>
            <a:r>
              <a:rPr lang="gd-GB" sz="2400" i="1" dirty="0"/>
              <a:t>Increase availability of construction skills courses </a:t>
            </a:r>
            <a:endParaRPr lang="en-GB" sz="2400" dirty="0"/>
          </a:p>
          <a:p>
            <a:pPr lvl="0"/>
            <a:r>
              <a:rPr lang="gd-GB" sz="2400" i="1" dirty="0"/>
              <a:t>Increase uptake of construction skills courses</a:t>
            </a:r>
            <a:endParaRPr lang="en-GB" sz="2400" dirty="0"/>
          </a:p>
          <a:p>
            <a:pPr lvl="0"/>
            <a:r>
              <a:rPr lang="gd-GB" sz="2400" i="1" dirty="0"/>
              <a:t>Grow the number of people working in this sector locally in the short, medium and long-term</a:t>
            </a:r>
            <a:endParaRPr lang="en-GB" sz="2400" dirty="0"/>
          </a:p>
          <a:p>
            <a:pPr marL="0" indent="0">
              <a:buNone/>
            </a:pPr>
            <a:endParaRPr lang="gd-GB" sz="1200" dirty="0"/>
          </a:p>
          <a:p>
            <a:pPr marL="0" indent="0">
              <a:buNone/>
            </a:pPr>
            <a:r>
              <a:rPr lang="gd-GB" sz="2400" i="1" dirty="0"/>
              <a:t>The project impact will be to:</a:t>
            </a:r>
            <a:endParaRPr lang="gd-GB" sz="2400" dirty="0"/>
          </a:p>
          <a:p>
            <a:r>
              <a:rPr lang="gd-GB" sz="2400" i="1" dirty="0"/>
              <a:t>Have more available and affordable housing in Argyll and Bute</a:t>
            </a:r>
            <a:endParaRPr lang="gd-GB" sz="1800" dirty="0"/>
          </a:p>
        </p:txBody>
      </p:sp>
    </p:spTree>
    <p:extLst>
      <p:ext uri="{BB962C8B-B14F-4D97-AF65-F5344CB8AC3E}">
        <p14:creationId xmlns:p14="http://schemas.microsoft.com/office/powerpoint/2010/main" val="509391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77" y="571942"/>
            <a:ext cx="8747864" cy="826982"/>
          </a:xfrm>
        </p:spPr>
        <p:txBody>
          <a:bodyPr>
            <a:noAutofit/>
          </a:bodyPr>
          <a:lstStyle/>
          <a:p>
            <a:r>
              <a:rPr lang="en-GB" sz="2800" dirty="0">
                <a:latin typeface="+mn-lt"/>
              </a:rPr>
              <a:t>Local CPP communication strategy on housing to enhance development of Local Place Plans</a:t>
            </a:r>
            <a:endParaRPr lang="gd-GB" sz="2800" dirty="0">
              <a:latin typeface="+mn-lt"/>
            </a:endParaRPr>
          </a:p>
        </p:txBody>
      </p:sp>
      <p:sp>
        <p:nvSpPr>
          <p:cNvPr id="3" name="Content Placeholder 2"/>
          <p:cNvSpPr>
            <a:spLocks noGrp="1"/>
          </p:cNvSpPr>
          <p:nvPr>
            <p:ph idx="1"/>
          </p:nvPr>
        </p:nvSpPr>
        <p:spPr>
          <a:xfrm>
            <a:off x="1125277" y="1873545"/>
            <a:ext cx="10847089" cy="4984455"/>
          </a:xfrm>
        </p:spPr>
        <p:txBody>
          <a:bodyPr>
            <a:normAutofit fontScale="92500" lnSpcReduction="10000"/>
          </a:bodyPr>
          <a:lstStyle/>
          <a:p>
            <a:pPr marL="0" indent="0">
              <a:buNone/>
            </a:pPr>
            <a:r>
              <a:rPr lang="gd-GB" dirty="0"/>
              <a:t>The project outputs will be to:</a:t>
            </a:r>
          </a:p>
          <a:p>
            <a:pPr lvl="0"/>
            <a:r>
              <a:rPr lang="gd-GB" i="1" dirty="0"/>
              <a:t>A communication plan to support community groups in Argyll and Bute to access all relevant sources of information on housing for their Local Place Plans</a:t>
            </a:r>
            <a:endParaRPr lang="gd-GB" dirty="0"/>
          </a:p>
          <a:p>
            <a:pPr marL="0" indent="0">
              <a:buNone/>
            </a:pPr>
            <a:endParaRPr lang="gd-GB" dirty="0"/>
          </a:p>
          <a:p>
            <a:pPr marL="0" indent="0">
              <a:buNone/>
            </a:pPr>
            <a:r>
              <a:rPr lang="gd-GB" dirty="0"/>
              <a:t>The project outcomes will be to:</a:t>
            </a:r>
          </a:p>
          <a:p>
            <a:pPr lvl="0"/>
            <a:r>
              <a:rPr lang="gd-GB" i="1" dirty="0"/>
              <a:t>Increase in those accessing information on housing through the Local Place Plan web page.</a:t>
            </a:r>
            <a:endParaRPr lang="gd-GB" dirty="0"/>
          </a:p>
          <a:p>
            <a:pPr marL="0" indent="0">
              <a:buNone/>
            </a:pPr>
            <a:endParaRPr lang="gd-GB" dirty="0"/>
          </a:p>
          <a:p>
            <a:pPr marL="0" indent="0">
              <a:buNone/>
            </a:pPr>
            <a:r>
              <a:rPr lang="gd-GB" dirty="0"/>
              <a:t>The project impact will be to:</a:t>
            </a:r>
          </a:p>
          <a:p>
            <a:r>
              <a:rPr lang="gd-GB" i="1" dirty="0"/>
              <a:t>Housing information reflecting communities’ needs and aspirations is included in Local Place Plans where relevant</a:t>
            </a:r>
            <a:endParaRPr lang="gd-GB" dirty="0"/>
          </a:p>
        </p:txBody>
      </p:sp>
    </p:spTree>
    <p:extLst>
      <p:ext uri="{BB962C8B-B14F-4D97-AF65-F5344CB8AC3E}">
        <p14:creationId xmlns:p14="http://schemas.microsoft.com/office/powerpoint/2010/main" val="45351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77" y="476939"/>
            <a:ext cx="8992500" cy="826982"/>
          </a:xfrm>
        </p:spPr>
        <p:txBody>
          <a:bodyPr>
            <a:noAutofit/>
          </a:bodyPr>
          <a:lstStyle/>
          <a:p>
            <a:r>
              <a:rPr lang="gd-GB" sz="2400" i="1" dirty="0">
                <a:latin typeface="+mn-lt"/>
              </a:rPr>
              <a:t>Facilitate discussion at Area Community Planning Groups using existing data and establish any demographic or geographic data gaps</a:t>
            </a:r>
            <a:endParaRPr lang="gd-GB" sz="1400" dirty="0">
              <a:latin typeface="+mn-lt"/>
            </a:endParaRPr>
          </a:p>
        </p:txBody>
      </p:sp>
      <p:sp>
        <p:nvSpPr>
          <p:cNvPr id="3" name="Content Placeholder 2"/>
          <p:cNvSpPr>
            <a:spLocks noGrp="1"/>
          </p:cNvSpPr>
          <p:nvPr>
            <p:ph idx="1"/>
          </p:nvPr>
        </p:nvSpPr>
        <p:spPr>
          <a:xfrm>
            <a:off x="1125277" y="1873545"/>
            <a:ext cx="10847089" cy="4984455"/>
          </a:xfrm>
        </p:spPr>
        <p:txBody>
          <a:bodyPr>
            <a:normAutofit fontScale="85000" lnSpcReduction="20000"/>
          </a:bodyPr>
          <a:lstStyle/>
          <a:p>
            <a:pPr marL="0" indent="0">
              <a:buNone/>
            </a:pPr>
            <a:r>
              <a:rPr lang="gd-GB" dirty="0"/>
              <a:t>The project outputs will be to:</a:t>
            </a:r>
          </a:p>
          <a:p>
            <a:pPr lvl="0"/>
            <a:r>
              <a:rPr lang="gd-GB" i="1" dirty="0"/>
              <a:t>Gain a better understanding of the existing housing-related data available in Argyll and Bute</a:t>
            </a:r>
            <a:endParaRPr lang="gd-GB" dirty="0"/>
          </a:p>
          <a:p>
            <a:pPr lvl="0"/>
            <a:r>
              <a:rPr lang="gd-GB" i="1" dirty="0"/>
              <a:t>Agree for each ACPG where there are gaps in housing-related data for that area </a:t>
            </a:r>
            <a:endParaRPr lang="gd-GB" dirty="0"/>
          </a:p>
          <a:p>
            <a:pPr lvl="0"/>
            <a:r>
              <a:rPr lang="gd-GB" i="1" dirty="0"/>
              <a:t>Report on the discussions at each ACPG meeting to the CPP MC</a:t>
            </a:r>
            <a:endParaRPr lang="gd-GB" dirty="0"/>
          </a:p>
          <a:p>
            <a:pPr marL="0" indent="0">
              <a:buNone/>
            </a:pPr>
            <a:endParaRPr lang="gd-GB" dirty="0"/>
          </a:p>
          <a:p>
            <a:pPr marL="0" indent="0">
              <a:buNone/>
            </a:pPr>
            <a:r>
              <a:rPr lang="gd-GB" dirty="0"/>
              <a:t>The project outcomes will be to:</a:t>
            </a:r>
          </a:p>
          <a:p>
            <a:pPr lvl="0"/>
            <a:r>
              <a:rPr lang="gd-GB" i="1" dirty="0"/>
              <a:t>Facilitate the sharing of housing-related data across Argyll and Bute</a:t>
            </a:r>
            <a:endParaRPr lang="gd-GB" dirty="0"/>
          </a:p>
          <a:p>
            <a:pPr lvl="0"/>
            <a:r>
              <a:rPr lang="gd-GB" i="1" dirty="0"/>
              <a:t>Facilitate mechanisms to capture housing-related data where there are identified gaps </a:t>
            </a:r>
            <a:endParaRPr lang="gd-GB" dirty="0"/>
          </a:p>
          <a:p>
            <a:pPr marL="0" indent="0">
              <a:buNone/>
            </a:pPr>
            <a:endParaRPr lang="gd-GB" dirty="0"/>
          </a:p>
          <a:p>
            <a:pPr marL="0" indent="0">
              <a:buNone/>
            </a:pPr>
            <a:r>
              <a:rPr lang="gd-GB" dirty="0"/>
              <a:t>The project impact will be to:</a:t>
            </a:r>
          </a:p>
          <a:p>
            <a:r>
              <a:rPr lang="gd-GB" i="1" dirty="0"/>
              <a:t>Develop an understanding of the areas of greatest inequality in terms of housing availability</a:t>
            </a:r>
            <a:endParaRPr lang="gd-GB" dirty="0"/>
          </a:p>
        </p:txBody>
      </p:sp>
    </p:spTree>
    <p:extLst>
      <p:ext uri="{BB962C8B-B14F-4D97-AF65-F5344CB8AC3E}">
        <p14:creationId xmlns:p14="http://schemas.microsoft.com/office/powerpoint/2010/main" val="874431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77" y="571942"/>
            <a:ext cx="8747864" cy="826982"/>
          </a:xfrm>
        </p:spPr>
        <p:txBody>
          <a:bodyPr>
            <a:noAutofit/>
          </a:bodyPr>
          <a:lstStyle/>
          <a:p>
            <a:r>
              <a:rPr lang="gd-GB" sz="3200" dirty="0">
                <a:latin typeface="+mn-lt"/>
              </a:rPr>
              <a:t>Establish a partner land and assets working group</a:t>
            </a:r>
          </a:p>
        </p:txBody>
      </p:sp>
      <p:sp>
        <p:nvSpPr>
          <p:cNvPr id="3" name="Content Placeholder 2"/>
          <p:cNvSpPr>
            <a:spLocks noGrp="1"/>
          </p:cNvSpPr>
          <p:nvPr>
            <p:ph idx="1"/>
          </p:nvPr>
        </p:nvSpPr>
        <p:spPr>
          <a:xfrm>
            <a:off x="1125277" y="1398924"/>
            <a:ext cx="11066723" cy="5459076"/>
          </a:xfrm>
        </p:spPr>
        <p:txBody>
          <a:bodyPr>
            <a:normAutofit fontScale="62500" lnSpcReduction="20000"/>
          </a:bodyPr>
          <a:lstStyle/>
          <a:p>
            <a:pPr marL="0" indent="0">
              <a:lnSpc>
                <a:spcPct val="120000"/>
              </a:lnSpc>
              <a:spcBef>
                <a:spcPts val="0"/>
              </a:spcBef>
              <a:buNone/>
            </a:pPr>
            <a:r>
              <a:rPr lang="gd-GB" sz="3800" dirty="0"/>
              <a:t>The project outputs will be to:</a:t>
            </a:r>
          </a:p>
          <a:p>
            <a:pPr lvl="0">
              <a:lnSpc>
                <a:spcPct val="120000"/>
              </a:lnSpc>
              <a:spcBef>
                <a:spcPts val="0"/>
              </a:spcBef>
            </a:pPr>
            <a:r>
              <a:rPr lang="gd-GB" sz="3800" i="1" dirty="0"/>
              <a:t>Have a partner land and asset working group comprising relevant CPP members</a:t>
            </a:r>
            <a:endParaRPr lang="en-GB" sz="3800" i="1" dirty="0"/>
          </a:p>
          <a:p>
            <a:pPr lvl="0">
              <a:lnSpc>
                <a:spcPct val="120000"/>
              </a:lnSpc>
              <a:spcBef>
                <a:spcPts val="0"/>
              </a:spcBef>
            </a:pPr>
            <a:r>
              <a:rPr lang="gd-GB" sz="3800" i="1" dirty="0"/>
              <a:t>Opportunities presented to the CPP Management Committee to support the provision of housing from </a:t>
            </a:r>
            <a:r>
              <a:rPr lang="en-GB" sz="3800" i="1" dirty="0"/>
              <a:t>partners’ </a:t>
            </a:r>
            <a:r>
              <a:rPr lang="gd-GB" sz="3800" i="1" dirty="0"/>
              <a:t>existing</a:t>
            </a:r>
            <a:r>
              <a:rPr lang="en-GB" sz="3800" i="1" dirty="0"/>
              <a:t> land and assets within a two year and a five-year timescale, specifically:</a:t>
            </a:r>
          </a:p>
          <a:p>
            <a:pPr lvl="1">
              <a:lnSpc>
                <a:spcPct val="120000"/>
              </a:lnSpc>
              <a:spcBef>
                <a:spcPts val="0"/>
              </a:spcBef>
            </a:pPr>
            <a:r>
              <a:rPr lang="en-GB" sz="3500" i="1" dirty="0"/>
              <a:t>public sector land and buildings which could provide workforce housing via repurposing and change of use</a:t>
            </a:r>
          </a:p>
          <a:p>
            <a:pPr lvl="1">
              <a:lnSpc>
                <a:spcPct val="120000"/>
              </a:lnSpc>
              <a:spcBef>
                <a:spcPts val="0"/>
              </a:spcBef>
            </a:pPr>
            <a:r>
              <a:rPr lang="en-GB" sz="3500" i="1" dirty="0"/>
              <a:t>public sector land and buildings which could provide affordable housing via repurposing and change of use</a:t>
            </a:r>
          </a:p>
          <a:p>
            <a:pPr marL="0" indent="0">
              <a:lnSpc>
                <a:spcPct val="120000"/>
              </a:lnSpc>
              <a:spcBef>
                <a:spcPts val="0"/>
              </a:spcBef>
              <a:buNone/>
            </a:pPr>
            <a:endParaRPr lang="gd-GB" sz="1900" dirty="0"/>
          </a:p>
          <a:p>
            <a:pPr marL="0" indent="0">
              <a:lnSpc>
                <a:spcPct val="120000"/>
              </a:lnSpc>
              <a:spcBef>
                <a:spcPts val="0"/>
              </a:spcBef>
              <a:buNone/>
            </a:pPr>
            <a:r>
              <a:rPr lang="gd-GB" sz="3800" dirty="0"/>
              <a:t>The project outcomes will be to:</a:t>
            </a:r>
          </a:p>
          <a:p>
            <a:pPr lvl="0">
              <a:lnSpc>
                <a:spcPct val="120000"/>
              </a:lnSpc>
              <a:spcBef>
                <a:spcPts val="0"/>
              </a:spcBef>
            </a:pPr>
            <a:r>
              <a:rPr lang="en-GB" sz="3800" i="1" dirty="0"/>
              <a:t>An increase in partner land and assets used to housekey workers and others, and provide affordable housing, within two years and within five years</a:t>
            </a:r>
            <a:endParaRPr lang="en-GB" sz="3800" dirty="0"/>
          </a:p>
          <a:p>
            <a:pPr marL="0" indent="0">
              <a:lnSpc>
                <a:spcPct val="120000"/>
              </a:lnSpc>
              <a:spcBef>
                <a:spcPts val="0"/>
              </a:spcBef>
              <a:buNone/>
            </a:pPr>
            <a:endParaRPr lang="gd-GB" sz="1900" dirty="0"/>
          </a:p>
          <a:p>
            <a:pPr marL="0" indent="0">
              <a:lnSpc>
                <a:spcPct val="120000"/>
              </a:lnSpc>
              <a:spcBef>
                <a:spcPts val="0"/>
              </a:spcBef>
              <a:buNone/>
            </a:pPr>
            <a:r>
              <a:rPr lang="gd-GB" sz="3800" dirty="0"/>
              <a:t>The project impact will be to:</a:t>
            </a:r>
          </a:p>
          <a:p>
            <a:pPr>
              <a:lnSpc>
                <a:spcPct val="120000"/>
              </a:lnSpc>
              <a:spcBef>
                <a:spcPts val="0"/>
              </a:spcBef>
            </a:pPr>
            <a:r>
              <a:rPr lang="gd-GB" sz="3800" i="1" dirty="0"/>
              <a:t>Increase the availability of housing across Argyll and Bute</a:t>
            </a:r>
            <a:endParaRPr lang="gd-GB" sz="3800" dirty="0"/>
          </a:p>
        </p:txBody>
      </p:sp>
    </p:spTree>
    <p:extLst>
      <p:ext uri="{BB962C8B-B14F-4D97-AF65-F5344CB8AC3E}">
        <p14:creationId xmlns:p14="http://schemas.microsoft.com/office/powerpoint/2010/main" val="754626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77" y="571942"/>
            <a:ext cx="8747864" cy="826982"/>
          </a:xfrm>
        </p:spPr>
        <p:txBody>
          <a:bodyPr>
            <a:noAutofit/>
          </a:bodyPr>
          <a:lstStyle/>
          <a:p>
            <a:r>
              <a:rPr lang="gd-GB" sz="3200" dirty="0">
                <a:latin typeface="+mn-lt"/>
              </a:rPr>
              <a:t>CPP and ACPG Communication plan on financial interventions to prevent homelessness</a:t>
            </a:r>
            <a:endParaRPr lang="gd-GB" sz="1800" dirty="0">
              <a:latin typeface="+mn-lt"/>
            </a:endParaRPr>
          </a:p>
        </p:txBody>
      </p:sp>
      <p:sp>
        <p:nvSpPr>
          <p:cNvPr id="3" name="Content Placeholder 2"/>
          <p:cNvSpPr>
            <a:spLocks noGrp="1"/>
          </p:cNvSpPr>
          <p:nvPr>
            <p:ph idx="1"/>
          </p:nvPr>
        </p:nvSpPr>
        <p:spPr>
          <a:xfrm>
            <a:off x="1125277" y="1873545"/>
            <a:ext cx="10847089" cy="4984455"/>
          </a:xfrm>
        </p:spPr>
        <p:txBody>
          <a:bodyPr>
            <a:normAutofit fontScale="92500" lnSpcReduction="10000"/>
          </a:bodyPr>
          <a:lstStyle/>
          <a:p>
            <a:pPr marL="0" indent="0">
              <a:buNone/>
            </a:pPr>
            <a:r>
              <a:rPr lang="gd-GB" dirty="0"/>
              <a:t>The project outputs will be:</a:t>
            </a:r>
          </a:p>
          <a:p>
            <a:pPr lvl="0"/>
            <a:r>
              <a:rPr lang="gd-GB" i="1" dirty="0"/>
              <a:t>A communication plan to support individuals in Argyll and Bute to access all relevant sources of financial information relating to the prevention of homelessness</a:t>
            </a:r>
            <a:endParaRPr lang="gd-GB" dirty="0"/>
          </a:p>
          <a:p>
            <a:pPr marL="0" indent="0">
              <a:buNone/>
            </a:pPr>
            <a:endParaRPr lang="gd-GB" dirty="0"/>
          </a:p>
          <a:p>
            <a:pPr marL="0" indent="0">
              <a:buNone/>
            </a:pPr>
            <a:r>
              <a:rPr lang="gd-GB" dirty="0"/>
              <a:t>The project outcomes will be to:</a:t>
            </a:r>
          </a:p>
          <a:p>
            <a:pPr lvl="0"/>
            <a:r>
              <a:rPr lang="gd-GB" i="1" dirty="0"/>
              <a:t>Increase in those accessing information on financial interventions to prevent homelessness</a:t>
            </a:r>
            <a:endParaRPr lang="gd-GB" dirty="0"/>
          </a:p>
          <a:p>
            <a:pPr marL="0" indent="0">
              <a:buNone/>
            </a:pPr>
            <a:endParaRPr lang="gd-GB" dirty="0"/>
          </a:p>
          <a:p>
            <a:pPr marL="0" indent="0">
              <a:buNone/>
            </a:pPr>
            <a:r>
              <a:rPr lang="gd-GB" dirty="0"/>
              <a:t>The project impact will be to:</a:t>
            </a:r>
          </a:p>
          <a:p>
            <a:r>
              <a:rPr lang="gd-GB" i="1" dirty="0"/>
              <a:t>Reduce the incidence of homelessness in Argyll and Bute caused by financial reasons</a:t>
            </a:r>
            <a:endParaRPr lang="gd-GB" dirty="0"/>
          </a:p>
        </p:txBody>
      </p:sp>
    </p:spTree>
    <p:extLst>
      <p:ext uri="{BB962C8B-B14F-4D97-AF65-F5344CB8AC3E}">
        <p14:creationId xmlns:p14="http://schemas.microsoft.com/office/powerpoint/2010/main" val="29703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277" y="571942"/>
            <a:ext cx="8747864" cy="826982"/>
          </a:xfrm>
        </p:spPr>
        <p:txBody>
          <a:bodyPr>
            <a:noAutofit/>
          </a:bodyPr>
          <a:lstStyle/>
          <a:p>
            <a:r>
              <a:rPr lang="en-GB" sz="3600" dirty="0">
                <a:latin typeface="+mn-lt"/>
              </a:rPr>
              <a:t>Incorporate Energy discussion points within CPP Climate Change Strategy</a:t>
            </a:r>
            <a:endParaRPr lang="gd-GB" sz="1400" dirty="0">
              <a:latin typeface="+mn-lt"/>
            </a:endParaRPr>
          </a:p>
        </p:txBody>
      </p:sp>
      <p:sp>
        <p:nvSpPr>
          <p:cNvPr id="3" name="Content Placeholder 2"/>
          <p:cNvSpPr>
            <a:spLocks noGrp="1"/>
          </p:cNvSpPr>
          <p:nvPr>
            <p:ph idx="1"/>
          </p:nvPr>
        </p:nvSpPr>
        <p:spPr>
          <a:xfrm>
            <a:off x="1125277" y="1873545"/>
            <a:ext cx="10847089" cy="4984455"/>
          </a:xfrm>
        </p:spPr>
        <p:txBody>
          <a:bodyPr>
            <a:normAutofit fontScale="77500" lnSpcReduction="20000"/>
          </a:bodyPr>
          <a:lstStyle/>
          <a:p>
            <a:pPr marL="0" indent="0">
              <a:buNone/>
            </a:pPr>
            <a:r>
              <a:rPr lang="gd-GB" dirty="0"/>
              <a:t>The project outputs will be to:</a:t>
            </a:r>
          </a:p>
          <a:p>
            <a:pPr lvl="0"/>
            <a:r>
              <a:rPr lang="gd-GB" i="1" dirty="0"/>
              <a:t>Incorporate housing energy efficiency within the CPP climate change strategy</a:t>
            </a:r>
            <a:endParaRPr lang="gd-GB" dirty="0"/>
          </a:p>
          <a:p>
            <a:pPr lvl="0"/>
            <a:r>
              <a:rPr lang="gd-GB" i="1" dirty="0"/>
              <a:t>Develop appropriate energy efficiency and affordable heating actions within the associated action plan</a:t>
            </a:r>
            <a:endParaRPr lang="gd-GB" dirty="0"/>
          </a:p>
          <a:p>
            <a:pPr lvl="0"/>
            <a:r>
              <a:rPr lang="gd-GB" i="1" dirty="0"/>
              <a:t>Tracking of progress within the climate change strategy and action plan in CPP annual reporting</a:t>
            </a:r>
            <a:endParaRPr lang="gd-GB" dirty="0"/>
          </a:p>
          <a:p>
            <a:pPr marL="0" indent="0">
              <a:buNone/>
            </a:pPr>
            <a:endParaRPr lang="gd-GB" dirty="0"/>
          </a:p>
          <a:p>
            <a:pPr marL="0" indent="0">
              <a:buNone/>
            </a:pPr>
            <a:r>
              <a:rPr lang="gd-GB" dirty="0"/>
              <a:t>The project outcomes will be to:</a:t>
            </a:r>
          </a:p>
          <a:p>
            <a:pPr lvl="0"/>
            <a:r>
              <a:rPr lang="gd-GB" i="1" dirty="0"/>
              <a:t>Improve provision of energy efficiency and affordable heating options across Argyll and Bute</a:t>
            </a:r>
            <a:endParaRPr lang="gd-GB" dirty="0"/>
          </a:p>
          <a:p>
            <a:pPr lvl="0"/>
            <a:r>
              <a:rPr lang="en-GB" i="1" dirty="0"/>
              <a:t>Increase awareness in CPP partners of </a:t>
            </a:r>
            <a:r>
              <a:rPr lang="gd-GB" i="1" dirty="0"/>
              <a:t>energy efficiency and affordable heating options</a:t>
            </a:r>
            <a:endParaRPr lang="gd-GB" dirty="0"/>
          </a:p>
          <a:p>
            <a:pPr marL="0" indent="0">
              <a:buNone/>
            </a:pPr>
            <a:endParaRPr lang="gd-GB" dirty="0"/>
          </a:p>
          <a:p>
            <a:pPr marL="0" indent="0">
              <a:buNone/>
            </a:pPr>
            <a:r>
              <a:rPr lang="gd-GB" dirty="0"/>
              <a:t>The project impact will be to:</a:t>
            </a:r>
          </a:p>
          <a:p>
            <a:r>
              <a:rPr lang="gd-GB" i="1" dirty="0"/>
              <a:t>Ensure that housing energy efficiency is considered within the scope of the climate change strategy and action plan</a:t>
            </a:r>
            <a:endParaRPr lang="gd-GB" dirty="0"/>
          </a:p>
        </p:txBody>
      </p:sp>
    </p:spTree>
    <p:extLst>
      <p:ext uri="{BB962C8B-B14F-4D97-AF65-F5344CB8AC3E}">
        <p14:creationId xmlns:p14="http://schemas.microsoft.com/office/powerpoint/2010/main" val="19146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4449</TotalTime>
  <Words>1781</Words>
  <Application>Microsoft Office PowerPoint</Application>
  <PresentationFormat>Widescreen</PresentationFormat>
  <Paragraphs>198</Paragraphs>
  <Slides>22</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 Outcome 1: Transport Infrastructure</vt:lpstr>
      <vt:lpstr>ABOIP Agreed Objectives 2024-2034</vt:lpstr>
      <vt:lpstr> CPP Management Committee</vt:lpstr>
      <vt:lpstr>Breakout Groups</vt:lpstr>
      <vt:lpstr> Action - Transport Integration Working Group</vt:lpstr>
      <vt:lpstr> Action - Community Active Travel Network</vt:lpstr>
      <vt:lpstr> Outcome 2: Housing</vt:lpstr>
      <vt:lpstr>ABOIP Agreed Objectives 2024-2034</vt:lpstr>
      <vt:lpstr>Questions </vt:lpstr>
      <vt:lpstr>Bute and Cowal</vt:lpstr>
      <vt:lpstr>Bute and Cowal – Age</vt:lpstr>
      <vt:lpstr>Agreed actions – to be developed</vt:lpstr>
      <vt:lpstr>Agreed actions – progressing</vt:lpstr>
      <vt:lpstr>Housing Need and Demand research </vt:lpstr>
      <vt:lpstr>Questions </vt:lpstr>
      <vt:lpstr>Next Steps</vt:lpstr>
      <vt:lpstr>Establish a construction skills development working group</vt:lpstr>
      <vt:lpstr>Local CPP communication strategy on housing to enhance development of Local Place Plans</vt:lpstr>
      <vt:lpstr>Facilitate discussion at Area Community Planning Groups using existing data and establish any demographic or geographic data gaps</vt:lpstr>
      <vt:lpstr>Establish a partner land and assets working group</vt:lpstr>
      <vt:lpstr>CPP and ACPG Communication plan on financial interventions to prevent homelessness</vt:lpstr>
      <vt:lpstr>Incorporate Energy discussion points within CPP Climate Change Strategy</vt:lpstr>
    </vt:vector>
  </TitlesOfParts>
  <Company>Argyll and Bute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Outcomes Improvement Plan</dc:title>
  <dc:creator>Rona Gold</dc:creator>
  <cp:lastModifiedBy>Begg, June</cp:lastModifiedBy>
  <cp:revision>225</cp:revision>
  <dcterms:created xsi:type="dcterms:W3CDTF">2022-09-27T13:11:50Z</dcterms:created>
  <dcterms:modified xsi:type="dcterms:W3CDTF">2025-08-28T15:25:29Z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73be490-3b68-4c2d-a5fc-d62b22a31ada_Enabled">
    <vt:lpwstr>true</vt:lpwstr>
  </property>
  <property fmtid="{D5CDD505-2E9C-101B-9397-08002B2CF9AE}" pid="3" name="MSIP_Label_173be490-3b68-4c2d-a5fc-d62b22a31ada_SetDate">
    <vt:lpwstr>2025-08-01T15:15:29Z</vt:lpwstr>
  </property>
  <property fmtid="{D5CDD505-2E9C-101B-9397-08002B2CF9AE}" pid="4" name="MSIP_Label_173be490-3b68-4c2d-a5fc-d62b22a31ada_Method">
    <vt:lpwstr>Standard</vt:lpwstr>
  </property>
  <property fmtid="{D5CDD505-2E9C-101B-9397-08002B2CF9AE}" pid="5" name="MSIP_Label_173be490-3b68-4c2d-a5fc-d62b22a31ada_Name">
    <vt:lpwstr>Email Classification - OFFICIAL</vt:lpwstr>
  </property>
  <property fmtid="{D5CDD505-2E9C-101B-9397-08002B2CF9AE}" pid="6" name="MSIP_Label_173be490-3b68-4c2d-a5fc-d62b22a31ada_SiteId">
    <vt:lpwstr>8a444059-4d8c-4970-b42c-299f9c3910e0</vt:lpwstr>
  </property>
  <property fmtid="{D5CDD505-2E9C-101B-9397-08002B2CF9AE}" pid="7" name="MSIP_Label_173be490-3b68-4c2d-a5fc-d62b22a31ada_ActionId">
    <vt:lpwstr>92e28850-b2af-4ea3-88fe-a4f51c529e00</vt:lpwstr>
  </property>
  <property fmtid="{D5CDD505-2E9C-101B-9397-08002B2CF9AE}" pid="8" name="MSIP_Label_173be490-3b68-4c2d-a5fc-d62b22a31ada_ContentBits">
    <vt:lpwstr>1</vt:lpwstr>
  </property>
  <property fmtid="{D5CDD505-2E9C-101B-9397-08002B2CF9AE}" pid="9" name="MSIP_Label_173be490-3b68-4c2d-a5fc-d62b22a31ada_Tag">
    <vt:lpwstr>10, 3, 0, 1</vt:lpwstr>
  </property>
  <property fmtid="{D5CDD505-2E9C-101B-9397-08002B2CF9AE}" pid="10" name="ClassificationContentMarkingHeaderLocations">
    <vt:lpwstr>Office Theme:8</vt:lpwstr>
  </property>
  <property fmtid="{D5CDD505-2E9C-101B-9397-08002B2CF9AE}" pid="11" name="ClassificationContentMarkingHeaderText">
    <vt:lpwstr>Classification: OFFICIAL</vt:lpwstr>
  </property>
</Properties>
</file>